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43" r:id="rId3"/>
    <p:sldId id="258" r:id="rId4"/>
    <p:sldId id="259" r:id="rId5"/>
    <p:sldId id="262" r:id="rId6"/>
    <p:sldId id="261" r:id="rId7"/>
    <p:sldId id="264" r:id="rId8"/>
    <p:sldId id="263" r:id="rId9"/>
    <p:sldId id="260" r:id="rId10"/>
    <p:sldId id="257" r:id="rId11"/>
    <p:sldId id="265" r:id="rId12"/>
    <p:sldId id="266" r:id="rId13"/>
    <p:sldId id="300" r:id="rId14"/>
    <p:sldId id="302"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6" d="100"/>
          <a:sy n="106" d="100"/>
        </p:scale>
        <p:origin x="12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1C5E73EE-4368-447C-9366-BCD491A3307C}" type="datetimeFigureOut">
              <a:rPr lang="ru-RU" smtClean="0"/>
              <a:t>12.09.2024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4122828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1C5E73EE-4368-447C-9366-BCD491A3307C}" type="datetimeFigureOut">
              <a:rPr lang="ru-RU" smtClean="0"/>
              <a:t>12.09.2024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3446439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1C5E73EE-4368-447C-9366-BCD491A3307C}" type="datetimeFigureOut">
              <a:rPr lang="ru-RU" smtClean="0"/>
              <a:t>12.09.2024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1897940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1C5E73EE-4368-447C-9366-BCD491A3307C}" type="datetimeFigureOut">
              <a:rPr lang="ru-RU" smtClean="0"/>
              <a:t>12.09.2024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3316847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1C5E73EE-4368-447C-9366-BCD491A3307C}" type="datetimeFigureOut">
              <a:rPr lang="ru-RU" smtClean="0"/>
              <a:t>12.09.2024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392863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1C5E73EE-4368-447C-9366-BCD491A3307C}" type="datetimeFigureOut">
              <a:rPr lang="ru-RU" smtClean="0"/>
              <a:t>12.09.2024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2048097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1C5E73EE-4368-447C-9366-BCD491A3307C}" type="datetimeFigureOut">
              <a:rPr lang="ru-RU" smtClean="0"/>
              <a:t>12.09.2024</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622879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1C5E73EE-4368-447C-9366-BCD491A3307C}" type="datetimeFigureOut">
              <a:rPr lang="ru-RU" smtClean="0"/>
              <a:t>12.09.2024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2386368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1C5E73EE-4368-447C-9366-BCD491A3307C}" type="datetimeFigureOut">
              <a:rPr lang="ru-RU" smtClean="0"/>
              <a:t>12.09.2024</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986541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1C5E73EE-4368-447C-9366-BCD491A3307C}" type="datetimeFigureOut">
              <a:rPr lang="ru-RU" smtClean="0"/>
              <a:t>12.09.2024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22855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1C5E73EE-4368-447C-9366-BCD491A3307C}" type="datetimeFigureOut">
              <a:rPr lang="ru-RU" smtClean="0"/>
              <a:t>12.09.2024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4223979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E73EE-4368-447C-9366-BCD491A3307C}" type="datetimeFigureOut">
              <a:rPr lang="ru-RU" smtClean="0"/>
              <a:t>12.09.2024</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BA643E-3F5E-40B0-8B70-0C32BA587BDE}" type="slidenum">
              <a:rPr lang="ru-RU" smtClean="0"/>
              <a:t>‹#›</a:t>
            </a:fld>
            <a:endParaRPr lang="ru-RU"/>
          </a:p>
        </p:txBody>
      </p:sp>
    </p:spTree>
    <p:extLst>
      <p:ext uri="{BB962C8B-B14F-4D97-AF65-F5344CB8AC3E}">
        <p14:creationId xmlns:p14="http://schemas.microsoft.com/office/powerpoint/2010/main" val="43248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0.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048000" y="1997903"/>
            <a:ext cx="6096000" cy="2862194"/>
          </a:xfrm>
          <a:prstGeom prst="rect">
            <a:avLst/>
          </a:prstGeom>
        </p:spPr>
        <p:txBody>
          <a:bodyPr>
            <a:spAutoFit/>
          </a:bodyPr>
          <a:lstStyle/>
          <a:p>
            <a:pPr>
              <a:lnSpc>
                <a:spcPct val="107000"/>
              </a:lnSpc>
              <a:spcAft>
                <a:spcPts val="800"/>
              </a:spcAft>
            </a:pPr>
            <a:r>
              <a:rPr lang="ru-RU" b="1" kern="100" dirty="0">
                <a:effectLst/>
                <a:latin typeface="Times New Roman" panose="02020603050405020304" pitchFamily="18" charset="0"/>
                <a:ea typeface="Calibri" panose="020F0502020204030204" pitchFamily="34" charset="0"/>
                <a:cs typeface="Times New Roman" panose="02020603050405020304" pitchFamily="18" charset="0"/>
              </a:rPr>
              <a:t>Лекция 1. Введение в технику синтеза частот</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Определение синтезатора частот. Основные характеристики синтезаторов частот. Частотные характеристики. Временные характеристики. Амплитудные характеристики. Спектральные характеристики. Спектральная линия опорного колебания. Искажения в синтезаторах частот. Модулированные колебания. Спектральные характеристики модулированных колебаний. Векторные диаграммы модулированных колебаний.</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33657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p:nvPr/>
        </p:nvPicPr>
        <p:blipFill>
          <a:blip r:embed="rId2"/>
          <a:stretch>
            <a:fillRect/>
          </a:stretch>
        </p:blipFill>
        <p:spPr>
          <a:xfrm>
            <a:off x="1411287" y="795020"/>
            <a:ext cx="5940425" cy="2410460"/>
          </a:xfrm>
          <a:prstGeom prst="rect">
            <a:avLst/>
          </a:prstGeom>
        </p:spPr>
      </p:pic>
      <p:pic>
        <p:nvPicPr>
          <p:cNvPr id="6" name="Рисунок 5"/>
          <p:cNvPicPr/>
          <p:nvPr/>
        </p:nvPicPr>
        <p:blipFill>
          <a:blip r:embed="rId3"/>
          <a:stretch>
            <a:fillRect/>
          </a:stretch>
        </p:blipFill>
        <p:spPr>
          <a:xfrm>
            <a:off x="1411287" y="3867150"/>
            <a:ext cx="4437380" cy="1695450"/>
          </a:xfrm>
          <a:prstGeom prst="rect">
            <a:avLst/>
          </a:prstGeom>
        </p:spPr>
      </p:pic>
      <p:pic>
        <p:nvPicPr>
          <p:cNvPr id="7" name="Рисунок 6"/>
          <p:cNvPicPr>
            <a:picLocks noChangeAspect="1"/>
          </p:cNvPicPr>
          <p:nvPr/>
        </p:nvPicPr>
        <p:blipFill>
          <a:blip r:embed="rId4"/>
          <a:stretch>
            <a:fillRect/>
          </a:stretch>
        </p:blipFill>
        <p:spPr>
          <a:xfrm>
            <a:off x="6048375" y="3032015"/>
            <a:ext cx="4948237" cy="3365719"/>
          </a:xfrm>
          <a:prstGeom prst="rect">
            <a:avLst/>
          </a:prstGeom>
        </p:spPr>
      </p:pic>
    </p:spTree>
    <p:extLst>
      <p:ext uri="{BB962C8B-B14F-4D97-AF65-F5344CB8AC3E}">
        <p14:creationId xmlns:p14="http://schemas.microsoft.com/office/powerpoint/2010/main" val="386148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p:nvPr/>
        </p:nvPicPr>
        <p:blipFill>
          <a:blip r:embed="rId2"/>
          <a:stretch>
            <a:fillRect/>
          </a:stretch>
        </p:blipFill>
        <p:spPr>
          <a:xfrm>
            <a:off x="2439987" y="749617"/>
            <a:ext cx="7780338" cy="2317433"/>
          </a:xfrm>
          <a:prstGeom prst="rect">
            <a:avLst/>
          </a:prstGeom>
        </p:spPr>
      </p:pic>
      <p:pic>
        <p:nvPicPr>
          <p:cNvPr id="4" name="Рисунок 3"/>
          <p:cNvPicPr/>
          <p:nvPr/>
        </p:nvPicPr>
        <p:blipFill>
          <a:blip r:embed="rId3"/>
          <a:stretch>
            <a:fillRect/>
          </a:stretch>
        </p:blipFill>
        <p:spPr>
          <a:xfrm>
            <a:off x="3676651" y="3343275"/>
            <a:ext cx="5934074" cy="2876550"/>
          </a:xfrm>
          <a:prstGeom prst="rect">
            <a:avLst/>
          </a:prstGeom>
        </p:spPr>
      </p:pic>
    </p:spTree>
    <p:extLst>
      <p:ext uri="{BB962C8B-B14F-4D97-AF65-F5344CB8AC3E}">
        <p14:creationId xmlns:p14="http://schemas.microsoft.com/office/powerpoint/2010/main" val="1127713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p:nvPr/>
        </p:nvPicPr>
        <p:blipFill>
          <a:blip r:embed="rId2"/>
          <a:stretch>
            <a:fillRect/>
          </a:stretch>
        </p:blipFill>
        <p:spPr>
          <a:xfrm>
            <a:off x="811212" y="634365"/>
            <a:ext cx="5940425" cy="4884420"/>
          </a:xfrm>
          <a:prstGeom prst="rect">
            <a:avLst/>
          </a:prstGeom>
        </p:spPr>
      </p:pic>
      <p:pic>
        <p:nvPicPr>
          <p:cNvPr id="3" name="Рисунок 2"/>
          <p:cNvPicPr/>
          <p:nvPr/>
        </p:nvPicPr>
        <p:blipFill>
          <a:blip r:embed="rId3"/>
          <a:stretch>
            <a:fillRect/>
          </a:stretch>
        </p:blipFill>
        <p:spPr>
          <a:xfrm>
            <a:off x="6987222" y="634365"/>
            <a:ext cx="4294505" cy="2113280"/>
          </a:xfrm>
          <a:prstGeom prst="rect">
            <a:avLst/>
          </a:prstGeom>
        </p:spPr>
      </p:pic>
      <p:pic>
        <p:nvPicPr>
          <p:cNvPr id="4" name="Рисунок 3"/>
          <p:cNvPicPr>
            <a:picLocks noChangeAspect="1"/>
          </p:cNvPicPr>
          <p:nvPr/>
        </p:nvPicPr>
        <p:blipFill>
          <a:blip r:embed="rId4"/>
          <a:stretch>
            <a:fillRect/>
          </a:stretch>
        </p:blipFill>
        <p:spPr>
          <a:xfrm>
            <a:off x="6736737" y="2867025"/>
            <a:ext cx="4544990" cy="3052762"/>
          </a:xfrm>
          <a:prstGeom prst="rect">
            <a:avLst/>
          </a:prstGeom>
        </p:spPr>
      </p:pic>
    </p:spTree>
    <p:extLst>
      <p:ext uri="{BB962C8B-B14F-4D97-AF65-F5344CB8AC3E}">
        <p14:creationId xmlns:p14="http://schemas.microsoft.com/office/powerpoint/2010/main" val="3598951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1457325" y="1357312"/>
            <a:ext cx="9277350" cy="4143375"/>
          </a:xfrm>
          <a:prstGeom prst="rect">
            <a:avLst/>
          </a:prstGeom>
        </p:spPr>
      </p:pic>
    </p:spTree>
    <p:extLst>
      <p:ext uri="{BB962C8B-B14F-4D97-AF65-F5344CB8AC3E}">
        <p14:creationId xmlns:p14="http://schemas.microsoft.com/office/powerpoint/2010/main" val="1014927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p:nvPr/>
        </p:nvPicPr>
        <p:blipFill>
          <a:blip r:embed="rId2"/>
          <a:stretch>
            <a:fillRect/>
          </a:stretch>
        </p:blipFill>
        <p:spPr>
          <a:xfrm>
            <a:off x="2239962" y="470217"/>
            <a:ext cx="8018463" cy="2928938"/>
          </a:xfrm>
          <a:prstGeom prst="rect">
            <a:avLst/>
          </a:prstGeom>
        </p:spPr>
      </p:pic>
      <p:pic>
        <p:nvPicPr>
          <p:cNvPr id="3" name="Рисунок 2"/>
          <p:cNvPicPr/>
          <p:nvPr/>
        </p:nvPicPr>
        <p:blipFill>
          <a:blip r:embed="rId3"/>
          <a:stretch>
            <a:fillRect/>
          </a:stretch>
        </p:blipFill>
        <p:spPr>
          <a:xfrm>
            <a:off x="4093368" y="3399155"/>
            <a:ext cx="4311650" cy="3050540"/>
          </a:xfrm>
          <a:prstGeom prst="rect">
            <a:avLst/>
          </a:prstGeom>
        </p:spPr>
      </p:pic>
    </p:spTree>
    <p:extLst>
      <p:ext uri="{BB962C8B-B14F-4D97-AF65-F5344CB8AC3E}">
        <p14:creationId xmlns:p14="http://schemas.microsoft.com/office/powerpoint/2010/main" val="116248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p:nvPr/>
        </p:nvPicPr>
        <p:blipFill>
          <a:blip r:embed="rId2"/>
          <a:stretch>
            <a:fillRect/>
          </a:stretch>
        </p:blipFill>
        <p:spPr>
          <a:xfrm>
            <a:off x="1458912" y="450849"/>
            <a:ext cx="9409113" cy="3597275"/>
          </a:xfrm>
          <a:prstGeom prst="rect">
            <a:avLst/>
          </a:prstGeom>
        </p:spPr>
      </p:pic>
      <p:pic>
        <p:nvPicPr>
          <p:cNvPr id="3" name="Рисунок 2"/>
          <p:cNvPicPr/>
          <p:nvPr/>
        </p:nvPicPr>
        <p:blipFill>
          <a:blip r:embed="rId3"/>
          <a:stretch>
            <a:fillRect/>
          </a:stretch>
        </p:blipFill>
        <p:spPr>
          <a:xfrm>
            <a:off x="1704975" y="4295457"/>
            <a:ext cx="4591050" cy="1848168"/>
          </a:xfrm>
          <a:prstGeom prst="rect">
            <a:avLst/>
          </a:prstGeom>
        </p:spPr>
      </p:pic>
      <p:sp>
        <p:nvSpPr>
          <p:cNvPr id="4" name="Прямоугольник 3"/>
          <p:cNvSpPr/>
          <p:nvPr/>
        </p:nvSpPr>
        <p:spPr>
          <a:xfrm>
            <a:off x="6576494" y="5139652"/>
            <a:ext cx="2963312" cy="388696"/>
          </a:xfrm>
          <a:prstGeom prst="rect">
            <a:avLst/>
          </a:prstGeom>
        </p:spPr>
        <p:txBody>
          <a:bodyPr wrap="none">
            <a:spAutoFit/>
          </a:bodyPr>
          <a:lstStyle/>
          <a:p>
            <a:pPr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Фазовые изменения сигнала</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95674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p:nvPr/>
        </p:nvPicPr>
        <p:blipFill>
          <a:blip r:embed="rId2"/>
          <a:stretch>
            <a:fillRect/>
          </a:stretch>
        </p:blipFill>
        <p:spPr>
          <a:xfrm>
            <a:off x="1430337" y="542607"/>
            <a:ext cx="9513888" cy="2838768"/>
          </a:xfrm>
          <a:prstGeom prst="rect">
            <a:avLst/>
          </a:prstGeom>
        </p:spPr>
      </p:pic>
      <p:pic>
        <p:nvPicPr>
          <p:cNvPr id="3" name="Рисунок 2"/>
          <p:cNvPicPr/>
          <p:nvPr/>
        </p:nvPicPr>
        <p:blipFill>
          <a:blip r:embed="rId3"/>
          <a:stretch>
            <a:fillRect/>
          </a:stretch>
        </p:blipFill>
        <p:spPr>
          <a:xfrm>
            <a:off x="1382712" y="3450272"/>
            <a:ext cx="5437188" cy="397828"/>
          </a:xfrm>
          <a:prstGeom prst="rect">
            <a:avLst/>
          </a:prstGeom>
        </p:spPr>
      </p:pic>
      <p:pic>
        <p:nvPicPr>
          <p:cNvPr id="4" name="Рисунок 3"/>
          <p:cNvPicPr/>
          <p:nvPr/>
        </p:nvPicPr>
        <p:blipFill>
          <a:blip r:embed="rId4"/>
          <a:stretch>
            <a:fillRect/>
          </a:stretch>
        </p:blipFill>
        <p:spPr>
          <a:xfrm>
            <a:off x="1430337" y="4025264"/>
            <a:ext cx="5265738" cy="1804035"/>
          </a:xfrm>
          <a:prstGeom prst="rect">
            <a:avLst/>
          </a:prstGeom>
        </p:spPr>
      </p:pic>
      <p:sp>
        <p:nvSpPr>
          <p:cNvPr id="5" name="Прямоугольник 4"/>
          <p:cNvSpPr/>
          <p:nvPr/>
        </p:nvSpPr>
        <p:spPr>
          <a:xfrm>
            <a:off x="7005108" y="4894895"/>
            <a:ext cx="3477683" cy="388696"/>
          </a:xfrm>
          <a:prstGeom prst="rect">
            <a:avLst/>
          </a:prstGeom>
        </p:spPr>
        <p:txBody>
          <a:bodyPr wrap="none">
            <a:spAutoFit/>
          </a:bodyPr>
          <a:lstStyle/>
          <a:p>
            <a:pPr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Амплитудные изменения сигнала</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61166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p:nvPr/>
        </p:nvPicPr>
        <p:blipFill>
          <a:blip r:embed="rId2"/>
          <a:stretch>
            <a:fillRect/>
          </a:stretch>
        </p:blipFill>
        <p:spPr>
          <a:xfrm>
            <a:off x="1001712" y="660082"/>
            <a:ext cx="5940425" cy="3232785"/>
          </a:xfrm>
          <a:prstGeom prst="rect">
            <a:avLst/>
          </a:prstGeom>
        </p:spPr>
      </p:pic>
      <p:pic>
        <p:nvPicPr>
          <p:cNvPr id="3" name="Рисунок 2"/>
          <p:cNvPicPr/>
          <p:nvPr/>
        </p:nvPicPr>
        <p:blipFill>
          <a:blip r:embed="rId3"/>
          <a:stretch>
            <a:fillRect/>
          </a:stretch>
        </p:blipFill>
        <p:spPr>
          <a:xfrm>
            <a:off x="6064250" y="3703002"/>
            <a:ext cx="4559300" cy="2919095"/>
          </a:xfrm>
          <a:prstGeom prst="rect">
            <a:avLst/>
          </a:prstGeom>
        </p:spPr>
      </p:pic>
    </p:spTree>
    <p:extLst>
      <p:ext uri="{BB962C8B-B14F-4D97-AF65-F5344CB8AC3E}">
        <p14:creationId xmlns:p14="http://schemas.microsoft.com/office/powerpoint/2010/main" val="2589169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p:nvPr/>
        </p:nvPicPr>
        <p:blipFill>
          <a:blip r:embed="rId2"/>
          <a:stretch>
            <a:fillRect/>
          </a:stretch>
        </p:blipFill>
        <p:spPr>
          <a:xfrm>
            <a:off x="2057399" y="706437"/>
            <a:ext cx="4200525" cy="474663"/>
          </a:xfrm>
          <a:prstGeom prst="rect">
            <a:avLst/>
          </a:prstGeom>
        </p:spPr>
      </p:pic>
      <p:pic>
        <p:nvPicPr>
          <p:cNvPr id="3" name="Рисунок 2"/>
          <p:cNvPicPr/>
          <p:nvPr/>
        </p:nvPicPr>
        <p:blipFill>
          <a:blip r:embed="rId3"/>
          <a:stretch>
            <a:fillRect/>
          </a:stretch>
        </p:blipFill>
        <p:spPr>
          <a:xfrm>
            <a:off x="552449" y="1323657"/>
            <a:ext cx="6905626" cy="4162743"/>
          </a:xfrm>
          <a:prstGeom prst="rect">
            <a:avLst/>
          </a:prstGeom>
        </p:spPr>
      </p:pic>
      <p:pic>
        <p:nvPicPr>
          <p:cNvPr id="4" name="Рисунок 3"/>
          <p:cNvPicPr/>
          <p:nvPr/>
        </p:nvPicPr>
        <p:blipFill>
          <a:blip r:embed="rId4"/>
          <a:stretch>
            <a:fillRect/>
          </a:stretch>
        </p:blipFill>
        <p:spPr>
          <a:xfrm>
            <a:off x="7458075" y="2285682"/>
            <a:ext cx="4248150" cy="2019618"/>
          </a:xfrm>
          <a:prstGeom prst="rect">
            <a:avLst/>
          </a:prstGeom>
        </p:spPr>
      </p:pic>
    </p:spTree>
    <p:extLst>
      <p:ext uri="{BB962C8B-B14F-4D97-AF65-F5344CB8AC3E}">
        <p14:creationId xmlns:p14="http://schemas.microsoft.com/office/powerpoint/2010/main" val="3591849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p:nvPr/>
        </p:nvPicPr>
        <p:blipFill>
          <a:blip r:embed="rId2"/>
          <a:stretch>
            <a:fillRect/>
          </a:stretch>
        </p:blipFill>
        <p:spPr>
          <a:xfrm>
            <a:off x="1443037" y="617854"/>
            <a:ext cx="3938588" cy="639445"/>
          </a:xfrm>
          <a:prstGeom prst="rect">
            <a:avLst/>
          </a:prstGeom>
        </p:spPr>
      </p:pic>
      <p:pic>
        <p:nvPicPr>
          <p:cNvPr id="3" name="Рисунок 2"/>
          <p:cNvPicPr/>
          <p:nvPr/>
        </p:nvPicPr>
        <p:blipFill>
          <a:blip r:embed="rId3"/>
          <a:stretch>
            <a:fillRect/>
          </a:stretch>
        </p:blipFill>
        <p:spPr>
          <a:xfrm>
            <a:off x="442118" y="1404302"/>
            <a:ext cx="5940425" cy="1058545"/>
          </a:xfrm>
          <a:prstGeom prst="rect">
            <a:avLst/>
          </a:prstGeom>
        </p:spPr>
      </p:pic>
      <p:pic>
        <p:nvPicPr>
          <p:cNvPr id="4" name="Рисунок 3"/>
          <p:cNvPicPr/>
          <p:nvPr/>
        </p:nvPicPr>
        <p:blipFill>
          <a:blip r:embed="rId4"/>
          <a:stretch>
            <a:fillRect/>
          </a:stretch>
        </p:blipFill>
        <p:spPr>
          <a:xfrm>
            <a:off x="442118" y="2466975"/>
            <a:ext cx="5940425" cy="2920365"/>
          </a:xfrm>
          <a:prstGeom prst="rect">
            <a:avLst/>
          </a:prstGeom>
        </p:spPr>
      </p:pic>
      <p:pic>
        <p:nvPicPr>
          <p:cNvPr id="5" name="Рисунок 4"/>
          <p:cNvPicPr/>
          <p:nvPr/>
        </p:nvPicPr>
        <p:blipFill>
          <a:blip r:embed="rId5"/>
          <a:stretch>
            <a:fillRect/>
          </a:stretch>
        </p:blipFill>
        <p:spPr>
          <a:xfrm>
            <a:off x="6715125" y="1447799"/>
            <a:ext cx="4876800" cy="3000376"/>
          </a:xfrm>
          <a:prstGeom prst="rect">
            <a:avLst/>
          </a:prstGeom>
        </p:spPr>
      </p:pic>
    </p:spTree>
    <p:extLst>
      <p:ext uri="{BB962C8B-B14F-4D97-AF65-F5344CB8AC3E}">
        <p14:creationId xmlns:p14="http://schemas.microsoft.com/office/powerpoint/2010/main" val="3702707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5158199" y="674128"/>
            <a:ext cx="1312219" cy="369332"/>
          </a:xfrm>
          <a:prstGeom prst="rect">
            <a:avLst/>
          </a:prstGeom>
        </p:spPr>
        <p:txBody>
          <a:bodyPr wrap="none">
            <a:spAutoFit/>
          </a:bodyPr>
          <a:lstStyle/>
          <a:p>
            <a:r>
              <a:rPr lang="ru-RU" kern="100" dirty="0">
                <a:solidFill>
                  <a:srgbClr val="00000A"/>
                </a:solidFill>
                <a:latin typeface="Times New Roman" panose="02020603050405020304" pitchFamily="18" charset="0"/>
                <a:ea typeface="MS Mincho"/>
                <a:cs typeface="Times New Roman" panose="02020603050405020304" pitchFamily="18" charset="0"/>
              </a:rPr>
              <a:t>Литература</a:t>
            </a:r>
            <a:endParaRPr lang="ru-RU" dirty="0"/>
          </a:p>
        </p:txBody>
      </p:sp>
      <p:sp>
        <p:nvSpPr>
          <p:cNvPr id="7" name="Прямоугольник 6"/>
          <p:cNvSpPr/>
          <p:nvPr/>
        </p:nvSpPr>
        <p:spPr>
          <a:xfrm>
            <a:off x="1136821" y="1461194"/>
            <a:ext cx="9786551" cy="4556119"/>
          </a:xfrm>
          <a:prstGeom prst="rect">
            <a:avLst/>
          </a:prstGeom>
        </p:spPr>
        <p:txBody>
          <a:bodyPr wrap="square">
            <a:spAutoFit/>
          </a:bodyPr>
          <a:lstStyle/>
          <a:p>
            <a:pPr>
              <a:lnSpc>
                <a:spcPct val="115000"/>
              </a:lnSpc>
              <a:spcAft>
                <a:spcPts val="100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1. </a:t>
            </a:r>
            <a:r>
              <a:rPr lang="ru-RU" dirty="0" err="1">
                <a:latin typeface="Times New Roman" panose="02020603050405020304" pitchFamily="18" charset="0"/>
                <a:ea typeface="Times New Roman" panose="02020603050405020304" pitchFamily="18" charset="0"/>
                <a:cs typeface="Times New Roman" panose="02020603050405020304" pitchFamily="18" charset="0"/>
              </a:rPr>
              <a:t>Ченакин</a:t>
            </a:r>
            <a:r>
              <a:rPr lang="ru-RU" dirty="0">
                <a:latin typeface="Times New Roman" panose="02020603050405020304" pitchFamily="18" charset="0"/>
                <a:ea typeface="Times New Roman" panose="02020603050405020304" pitchFamily="18" charset="0"/>
                <a:cs typeface="Times New Roman" panose="02020603050405020304" pitchFamily="18" charset="0"/>
              </a:rPr>
              <a:t> А. В., </a:t>
            </a:r>
            <a:r>
              <a:rPr lang="ru-RU" dirty="0" err="1">
                <a:latin typeface="Times New Roman" panose="02020603050405020304" pitchFamily="18" charset="0"/>
                <a:ea typeface="Times New Roman" panose="02020603050405020304" pitchFamily="18" charset="0"/>
                <a:cs typeface="Times New Roman" panose="02020603050405020304" pitchFamily="18" charset="0"/>
              </a:rPr>
              <a:t>Горевой</a:t>
            </a:r>
            <a:r>
              <a:rPr lang="ru-RU" dirty="0">
                <a:latin typeface="Times New Roman" panose="02020603050405020304" pitchFamily="18" charset="0"/>
                <a:ea typeface="Times New Roman" panose="02020603050405020304" pitchFamily="18" charset="0"/>
                <a:cs typeface="Times New Roman" panose="02020603050405020304" pitchFamily="18" charset="0"/>
              </a:rPr>
              <a:t> А. В. Практическое построение синтезаторов частот СВЧ диапазона //М.: Горячая линия–Телеком. – 2021. -280 с.</a:t>
            </a:r>
          </a:p>
          <a:p>
            <a:pPr>
              <a:lnSpc>
                <a:spcPct val="115000"/>
              </a:lnSpc>
              <a:spcAft>
                <a:spcPts val="100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2. </a:t>
            </a:r>
            <a:r>
              <a:rPr lang="ru-RU" dirty="0" err="1">
                <a:latin typeface="Times New Roman" panose="02020603050405020304" pitchFamily="18" charset="0"/>
                <a:ea typeface="Times New Roman" panose="02020603050405020304" pitchFamily="18" charset="0"/>
                <a:cs typeface="Times New Roman" panose="02020603050405020304" pitchFamily="18" charset="0"/>
              </a:rPr>
              <a:t>Манассевич</a:t>
            </a:r>
            <a:r>
              <a:rPr lang="ru-RU" dirty="0">
                <a:latin typeface="Times New Roman" panose="02020603050405020304" pitchFamily="18" charset="0"/>
                <a:ea typeface="Times New Roman" panose="02020603050405020304" pitchFamily="18" charset="0"/>
                <a:cs typeface="Times New Roman" panose="02020603050405020304" pitchFamily="18" charset="0"/>
              </a:rPr>
              <a:t> В. Синтезаторы частот (Теория и проектирование): Пер. с англ.//Под ред. А.С. Галина. М: Связь . – 1979. -384 с.</a:t>
            </a:r>
          </a:p>
          <a:p>
            <a:pPr>
              <a:lnSpc>
                <a:spcPct val="115000"/>
              </a:lnSpc>
              <a:spcAft>
                <a:spcPts val="100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3. Сергиенко А. Б. Цифровая обработка сигналов: учеб. пособие. — 3-е изд. — СПб.: БХВ-Петербург, 2011. — 768 с.</a:t>
            </a:r>
          </a:p>
          <a:p>
            <a:pPr>
              <a:lnSpc>
                <a:spcPct val="115000"/>
              </a:lnSpc>
              <a:spcAft>
                <a:spcPts val="100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4. Белов Л. Радиоэлектроника. Формирование стабильных частот и сигналов 2-е изд., пер. и доп. Учебник для вузов. – </a:t>
            </a:r>
            <a:r>
              <a:rPr lang="ru-RU" dirty="0" err="1">
                <a:latin typeface="Times New Roman" panose="02020603050405020304" pitchFamily="18" charset="0"/>
                <a:ea typeface="Times New Roman" panose="02020603050405020304" pitchFamily="18" charset="0"/>
                <a:cs typeface="Times New Roman" panose="02020603050405020304" pitchFamily="18" charset="0"/>
              </a:rPr>
              <a:t>Litres</a:t>
            </a:r>
            <a:r>
              <a:rPr lang="ru-RU" dirty="0">
                <a:latin typeface="Times New Roman" panose="02020603050405020304" pitchFamily="18" charset="0"/>
                <a:ea typeface="Times New Roman" panose="02020603050405020304" pitchFamily="18" charset="0"/>
                <a:cs typeface="Times New Roman" panose="02020603050405020304" pitchFamily="18" charset="0"/>
              </a:rPr>
              <a:t>, 2022.</a:t>
            </a:r>
          </a:p>
          <a:p>
            <a:pPr>
              <a:lnSpc>
                <a:spcPct val="115000"/>
              </a:lnSpc>
              <a:spcAft>
                <a:spcPts val="100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5. Баскаков С. И. Радиотехнические цепи и сигналы, учебник для </a:t>
            </a:r>
            <a:r>
              <a:rPr lang="ru-RU" dirty="0" err="1">
                <a:latin typeface="Times New Roman" panose="02020603050405020304" pitchFamily="18" charset="0"/>
                <a:ea typeface="Times New Roman" panose="02020603050405020304" pitchFamily="18" charset="0"/>
                <a:cs typeface="Times New Roman" panose="02020603050405020304" pitchFamily="18" charset="0"/>
              </a:rPr>
              <a:t>ВУЗ’ов</a:t>
            </a:r>
            <a:r>
              <a:rPr lang="ru-RU" dirty="0">
                <a:latin typeface="Times New Roman" panose="02020603050405020304" pitchFamily="18" charset="0"/>
                <a:ea typeface="Times New Roman" panose="02020603050405020304" pitchFamily="18" charset="0"/>
                <a:cs typeface="Times New Roman" panose="02020603050405020304" pitchFamily="18" charset="0"/>
              </a:rPr>
              <a:t>, изд. 3-е, пер. и доп. //Москва: ВШ. – 2000.</a:t>
            </a:r>
          </a:p>
          <a:p>
            <a:pPr>
              <a:lnSpc>
                <a:spcPct val="115000"/>
              </a:lnSpc>
              <a:spcAft>
                <a:spcPts val="100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6. </a:t>
            </a:r>
            <a:r>
              <a:rPr lang="ru-RU" dirty="0" err="1">
                <a:latin typeface="Times New Roman" panose="02020603050405020304" pitchFamily="18" charset="0"/>
                <a:ea typeface="Times New Roman" panose="02020603050405020304" pitchFamily="18" charset="0"/>
                <a:cs typeface="Times New Roman" panose="02020603050405020304" pitchFamily="18" charset="0"/>
              </a:rPr>
              <a:t>Лю</a:t>
            </a:r>
            <a:r>
              <a:rPr lang="ru-RU" dirty="0">
                <a:latin typeface="Times New Roman" panose="02020603050405020304" pitchFamily="18" charset="0"/>
                <a:ea typeface="Times New Roman" panose="02020603050405020304" pitchFamily="18" charset="0"/>
                <a:cs typeface="Times New Roman" panose="02020603050405020304" pitchFamily="18" charset="0"/>
              </a:rPr>
              <a:t> Х. </a:t>
            </a:r>
            <a:r>
              <a:rPr lang="ru-RU" dirty="0" err="1">
                <a:latin typeface="Times New Roman" panose="02020603050405020304" pitchFamily="18" charset="0"/>
                <a:ea typeface="Times New Roman" panose="02020603050405020304" pitchFamily="18" charset="0"/>
                <a:cs typeface="Times New Roman" panose="02020603050405020304" pitchFamily="18" charset="0"/>
              </a:rPr>
              <a:t>Флуктуационные</a:t>
            </a:r>
            <a:r>
              <a:rPr lang="ru-RU" dirty="0">
                <a:latin typeface="Times New Roman" panose="02020603050405020304" pitchFamily="18" charset="0"/>
                <a:ea typeface="Times New Roman" panose="02020603050405020304" pitchFamily="18" charset="0"/>
                <a:cs typeface="Times New Roman" panose="02020603050405020304" pitchFamily="18" charset="0"/>
              </a:rPr>
              <a:t> характеристики многоуровневых цифровых вычислительных синтезаторов частот. – 1995.</a:t>
            </a:r>
            <a:endParaRPr lang="ru-RU"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1651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Изображение выглядит как текст, снимок экрана, Шрифт, документ&#10;&#10;Автоматически созданное описание"/>
          <p:cNvPicPr/>
          <p:nvPr/>
        </p:nvPicPr>
        <p:blipFill>
          <a:blip r:embed="rId2"/>
          <a:stretch>
            <a:fillRect/>
          </a:stretch>
        </p:blipFill>
        <p:spPr>
          <a:xfrm>
            <a:off x="1543051" y="361951"/>
            <a:ext cx="8505824" cy="5819774"/>
          </a:xfrm>
          <a:prstGeom prst="rect">
            <a:avLst/>
          </a:prstGeom>
        </p:spPr>
      </p:pic>
    </p:spTree>
    <p:extLst>
      <p:ext uri="{BB962C8B-B14F-4D97-AF65-F5344CB8AC3E}">
        <p14:creationId xmlns:p14="http://schemas.microsoft.com/office/powerpoint/2010/main" val="155948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71600" y="416072"/>
            <a:ext cx="9296399" cy="5993307"/>
          </a:xfrm>
          <a:prstGeom prst="rect">
            <a:avLst/>
          </a:prstGeom>
        </p:spPr>
        <p:txBody>
          <a:bodyPr wrap="square">
            <a:spAutoFit/>
          </a:bodyPr>
          <a:lstStyle/>
          <a:p>
            <a:pPr indent="450215" algn="just">
              <a:lnSpc>
                <a:spcPct val="107000"/>
              </a:lnSpc>
              <a:spcAft>
                <a:spcPts val="800"/>
              </a:spcAft>
            </a:pP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В наиболее общей формулировке сигнал - это зависимость одной величины от другой (т. е. с математической точки зрения сигнал является функцией). Чаще всего рассматриваются зависимости от времени, хотя это не обязательно. Например, в системах оптической обработки информации сигналом может являться зависимость интенсивности света от пространственных координат. Физическая природа сигнала может быть весьма различной. Очень часто это напряжение, несколько реже — ток, возможны и многие другие физические величины. При анализе функциональных узлов малошумящих синтезаторов частот выбор носителя согнала будет определяться тем, какой источник (тока или напряжения) наиболее полно описывает внутренние процессы рассматриваемого узла. Далее подразумевается (если иное не оговорено специально), что сигнал представляет собой зависимость напряжения или тока от времени. </a:t>
            </a:r>
            <a:endParaRPr lang="ru-RU"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0021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52550" y="568065"/>
            <a:ext cx="10248900" cy="3751476"/>
          </a:xfrm>
          <a:prstGeom prst="rect">
            <a:avLst/>
          </a:prstGeom>
        </p:spPr>
        <p:txBody>
          <a:bodyPr wrap="square">
            <a:spAutoFit/>
          </a:bodyPr>
          <a:lstStyle/>
          <a:p>
            <a:pPr indent="450215" algn="just">
              <a:lnSpc>
                <a:spcPct val="107000"/>
              </a:lnSpc>
              <a:spcAft>
                <a:spcPts val="800"/>
              </a:spcAft>
            </a:pPr>
            <a:r>
              <a:rPr lang="ru-RU" sz="2400" b="1" kern="100" dirty="0">
                <a:solidFill>
                  <a:srgbClr val="00000A"/>
                </a:solidFill>
                <a:effectLst/>
                <a:latin typeface="Times New Roman" panose="02020603050405020304" pitchFamily="18" charset="0"/>
                <a:ea typeface="MS Mincho"/>
                <a:cs typeface="Times New Roman" panose="02020603050405020304" pitchFamily="18" charset="0"/>
              </a:rPr>
              <a:t>А теперь обратимся к собственно классификации.</a:t>
            </a:r>
            <a:br>
              <a:rPr lang="ru-RU" sz="2400" b="1" kern="100" dirty="0">
                <a:solidFill>
                  <a:srgbClr val="00000A"/>
                </a:solidFill>
                <a:effectLst/>
                <a:latin typeface="Times New Roman" panose="02020603050405020304" pitchFamily="18" charset="0"/>
                <a:ea typeface="MS Mincho"/>
                <a:cs typeface="Times New Roman" panose="02020603050405020304" pitchFamily="18" charset="0"/>
              </a:rPr>
            </a:b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В зависимости от того, известен ли нам сигнал точно, различают детерминированные и случайные сигналы. </a:t>
            </a:r>
            <a:r>
              <a:rPr lang="ru-RU" sz="2400" i="1" kern="100" dirty="0">
                <a:solidFill>
                  <a:srgbClr val="00000A"/>
                </a:solidFill>
                <a:effectLst/>
                <a:latin typeface="Times New Roman" panose="02020603050405020304" pitchFamily="18" charset="0"/>
                <a:ea typeface="MS Mincho"/>
                <a:cs typeface="Times New Roman" panose="02020603050405020304" pitchFamily="18" charset="0"/>
              </a:rPr>
              <a:t>Детерминированный сигнал</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 полностью известен — его значение в любой момент времени можно определить точно. </a:t>
            </a:r>
            <a:r>
              <a:rPr lang="ru-RU" sz="2400" i="1" kern="100" dirty="0">
                <a:solidFill>
                  <a:srgbClr val="00000A"/>
                </a:solidFill>
                <a:effectLst/>
                <a:latin typeface="Times New Roman" panose="02020603050405020304" pitchFamily="18" charset="0"/>
                <a:ea typeface="MS Mincho"/>
                <a:cs typeface="Times New Roman" panose="02020603050405020304" pitchFamily="18" charset="0"/>
              </a:rPr>
              <a:t>Случайный</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 же </a:t>
            </a:r>
            <a:r>
              <a:rPr lang="ru-RU" sz="2400" i="1" kern="100" dirty="0">
                <a:solidFill>
                  <a:srgbClr val="00000A"/>
                </a:solidFill>
                <a:effectLst/>
                <a:latin typeface="Times New Roman" panose="02020603050405020304" pitchFamily="18" charset="0"/>
                <a:ea typeface="MS Mincho"/>
                <a:cs typeface="Times New Roman" panose="02020603050405020304" pitchFamily="18" charset="0"/>
              </a:rPr>
              <a:t>сигнал</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 в любой момент времени представляет собой случайную величину, которая принимает конкретные значения с некоторой вероятностью.</a:t>
            </a:r>
            <a:endParaRPr lang="ru-RU"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Следующий важный класс сигналов — сигналы с </a:t>
            </a:r>
            <a:r>
              <a:rPr lang="ru-RU" sz="2400" i="1" kern="100" dirty="0">
                <a:solidFill>
                  <a:srgbClr val="00000A"/>
                </a:solidFill>
                <a:effectLst/>
                <a:latin typeface="Times New Roman" panose="02020603050405020304" pitchFamily="18" charset="0"/>
                <a:ea typeface="MS Mincho"/>
                <a:cs typeface="Times New Roman" panose="02020603050405020304" pitchFamily="18" charset="0"/>
              </a:rPr>
              <a:t>интегрируемым квадратом</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 Еще их называют сигналами с </a:t>
            </a:r>
            <a:r>
              <a:rPr lang="ru-RU" sz="2400" i="1" kern="100" dirty="0">
                <a:solidFill>
                  <a:srgbClr val="00000A"/>
                </a:solidFill>
                <a:effectLst/>
                <a:latin typeface="Times New Roman" panose="02020603050405020304" pitchFamily="18" charset="0"/>
                <a:ea typeface="MS Mincho"/>
                <a:cs typeface="Times New Roman" panose="02020603050405020304" pitchFamily="18" charset="0"/>
              </a:rPr>
              <a:t>ограниченной энергией</a:t>
            </a:r>
            <a:endParaRPr lang="ru-RU"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Рисунок 2" descr="Изображение выглядит как Шрифт, рукописный текст, типография, каллиграфия&#10;&#10;Автоматически созданное описание"/>
          <p:cNvPicPr/>
          <p:nvPr/>
        </p:nvPicPr>
        <p:blipFill>
          <a:blip r:embed="rId2"/>
          <a:stretch>
            <a:fillRect/>
          </a:stretch>
        </p:blipFill>
        <p:spPr>
          <a:xfrm>
            <a:off x="4643437" y="4792979"/>
            <a:ext cx="2824163" cy="1350645"/>
          </a:xfrm>
          <a:prstGeom prst="rect">
            <a:avLst/>
          </a:prstGeom>
        </p:spPr>
      </p:pic>
    </p:spTree>
    <p:extLst>
      <p:ext uri="{BB962C8B-B14F-4D97-AF65-F5344CB8AC3E}">
        <p14:creationId xmlns:p14="http://schemas.microsoft.com/office/powerpoint/2010/main" val="2003343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71600" y="278103"/>
            <a:ext cx="9906000" cy="3671070"/>
          </a:xfrm>
          <a:prstGeom prst="rect">
            <a:avLst/>
          </a:prstGeom>
        </p:spPr>
        <p:txBody>
          <a:bodyPr wrap="square">
            <a:spAutoFit/>
          </a:bodyPr>
          <a:lstStyle/>
          <a:p>
            <a:pPr indent="450215" algn="just">
              <a:lnSpc>
                <a:spcPct val="107000"/>
              </a:lnSpc>
              <a:spcAft>
                <a:spcPts val="800"/>
              </a:spcAft>
            </a:pP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Еще один признак классификации сигналов, существенно влияющий на методы их анализа, — </a:t>
            </a:r>
            <a:r>
              <a:rPr lang="ru-RU" sz="2000" i="1" kern="100" dirty="0">
                <a:solidFill>
                  <a:srgbClr val="00000A"/>
                </a:solidFill>
                <a:effectLst/>
                <a:latin typeface="Times New Roman" panose="02020603050405020304" pitchFamily="18" charset="0"/>
                <a:ea typeface="MS Mincho"/>
                <a:cs typeface="Times New Roman" panose="02020603050405020304" pitchFamily="18" charset="0"/>
              </a:rPr>
              <a:t>периодичность</a:t>
            </a: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 Для периодического сигнала с периодом </a:t>
            </a:r>
            <a:r>
              <a:rPr lang="ru-RU" sz="2000"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 выполняется соотношение</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US" sz="2000" i="1" kern="100" dirty="0">
                <a:solidFill>
                  <a:srgbClr val="00000A"/>
                </a:solidFill>
                <a:effectLst/>
                <a:latin typeface="Times New Roman" panose="02020603050405020304" pitchFamily="18" charset="0"/>
                <a:ea typeface="MS Mincho"/>
                <a:cs typeface="Times New Roman" panose="02020603050405020304" pitchFamily="18" charset="0"/>
              </a:rPr>
              <a:t>s</a:t>
            </a:r>
            <a:r>
              <a:rPr lang="en-US" sz="2000" kern="100" dirty="0">
                <a:solidFill>
                  <a:srgbClr val="00000A"/>
                </a:solidFill>
                <a:effectLst/>
                <a:latin typeface="Times New Roman" panose="02020603050405020304" pitchFamily="18" charset="0"/>
                <a:ea typeface="MS Mincho"/>
                <a:cs typeface="Times New Roman" panose="02020603050405020304" pitchFamily="18" charset="0"/>
              </a:rPr>
              <a:t>(</a:t>
            </a:r>
            <a:r>
              <a:rPr lang="en-US" sz="2000" i="1" kern="100" dirty="0">
                <a:solidFill>
                  <a:srgbClr val="00000A"/>
                </a:solidFill>
                <a:effectLst/>
                <a:latin typeface="Times New Roman" panose="02020603050405020304" pitchFamily="18" charset="0"/>
                <a:ea typeface="MS Mincho"/>
                <a:cs typeface="Times New Roman" panose="02020603050405020304" pitchFamily="18" charset="0"/>
              </a:rPr>
              <a:t>t</a:t>
            </a:r>
            <a:r>
              <a:rPr lang="en-US" sz="2000" kern="100" dirty="0">
                <a:solidFill>
                  <a:srgbClr val="00000A"/>
                </a:solidFill>
                <a:effectLst/>
                <a:latin typeface="Times New Roman" panose="02020603050405020304" pitchFamily="18" charset="0"/>
                <a:ea typeface="MS Mincho"/>
                <a:cs typeface="Times New Roman" panose="02020603050405020304" pitchFamily="18" charset="0"/>
              </a:rPr>
              <a:t> + </a:t>
            </a:r>
            <a:r>
              <a:rPr lang="en-US" sz="2000" i="1" kern="100" dirty="0" err="1">
                <a:solidFill>
                  <a:srgbClr val="00000A"/>
                </a:solidFill>
                <a:effectLst/>
                <a:latin typeface="Times New Roman" panose="02020603050405020304" pitchFamily="18" charset="0"/>
                <a:ea typeface="MS Mincho"/>
                <a:cs typeface="Times New Roman" panose="02020603050405020304" pitchFamily="18" charset="0"/>
              </a:rPr>
              <a:t>nT</a:t>
            </a:r>
            <a:r>
              <a:rPr lang="en-US" sz="2000" kern="100" dirty="0">
                <a:solidFill>
                  <a:srgbClr val="00000A"/>
                </a:solidFill>
                <a:effectLst/>
                <a:latin typeface="Times New Roman" panose="02020603050405020304" pitchFamily="18" charset="0"/>
                <a:ea typeface="MS Mincho"/>
                <a:cs typeface="Times New Roman" panose="02020603050405020304" pitchFamily="18" charset="0"/>
              </a:rPr>
              <a:t>) = </a:t>
            </a:r>
            <a:r>
              <a:rPr lang="en-US" sz="2000" i="1" kern="100" dirty="0">
                <a:solidFill>
                  <a:srgbClr val="00000A"/>
                </a:solidFill>
                <a:effectLst/>
                <a:latin typeface="Times New Roman" panose="02020603050405020304" pitchFamily="18" charset="0"/>
                <a:ea typeface="MS Mincho"/>
                <a:cs typeface="Times New Roman" panose="02020603050405020304" pitchFamily="18" charset="0"/>
              </a:rPr>
              <a:t>s</a:t>
            </a:r>
            <a:r>
              <a:rPr lang="en-US" sz="2000" kern="100" dirty="0">
                <a:solidFill>
                  <a:srgbClr val="00000A"/>
                </a:solidFill>
                <a:effectLst/>
                <a:latin typeface="Times New Roman" panose="02020603050405020304" pitchFamily="18" charset="0"/>
                <a:ea typeface="MS Mincho"/>
                <a:cs typeface="Times New Roman" panose="02020603050405020304" pitchFamily="18" charset="0"/>
              </a:rPr>
              <a:t>(</a:t>
            </a:r>
            <a:r>
              <a:rPr lang="en-US" sz="2000" i="1" kern="100" dirty="0">
                <a:solidFill>
                  <a:srgbClr val="00000A"/>
                </a:solidFill>
                <a:effectLst/>
                <a:latin typeface="Times New Roman" panose="02020603050405020304" pitchFamily="18" charset="0"/>
                <a:ea typeface="MS Mincho"/>
                <a:cs typeface="Times New Roman" panose="02020603050405020304" pitchFamily="18" charset="0"/>
              </a:rPr>
              <a:t>t</a:t>
            </a:r>
            <a:r>
              <a:rPr lang="en-US" sz="2000" kern="100" dirty="0">
                <a:solidFill>
                  <a:srgbClr val="00000A"/>
                </a:solidFill>
                <a:effectLst/>
                <a:latin typeface="Times New Roman" panose="02020603050405020304" pitchFamily="18" charset="0"/>
                <a:ea typeface="MS Mincho"/>
                <a:cs typeface="Times New Roman" panose="02020603050405020304" pitchFamily="18" charset="0"/>
              </a:rPr>
              <a:t>) </a:t>
            </a: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при любом</a:t>
            </a:r>
            <a:r>
              <a:rPr lang="en-US" sz="2000" i="1" kern="100" dirty="0">
                <a:solidFill>
                  <a:srgbClr val="00000A"/>
                </a:solidFill>
                <a:effectLst/>
                <a:latin typeface="Times New Roman" panose="02020603050405020304" pitchFamily="18" charset="0"/>
                <a:ea typeface="MS Mincho"/>
                <a:cs typeface="Times New Roman" panose="02020603050405020304" pitchFamily="18" charset="0"/>
              </a:rPr>
              <a:t> t</a:t>
            </a:r>
            <a:r>
              <a:rPr lang="en-US" sz="2000" kern="100" dirty="0">
                <a:solidFill>
                  <a:srgbClr val="00000A"/>
                </a:solidFill>
                <a:effectLst/>
                <a:latin typeface="Times New Roman" panose="02020603050405020304" pitchFamily="18" charset="0"/>
                <a:ea typeface="MS Mincho"/>
                <a:cs typeface="Times New Roman" panose="02020603050405020304" pitchFamily="18" charset="0"/>
              </a:rPr>
              <a:t>.</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где </a:t>
            </a:r>
            <a:r>
              <a:rPr lang="ru-RU" sz="2000" i="1" kern="100" dirty="0">
                <a:solidFill>
                  <a:srgbClr val="00000A"/>
                </a:solidFill>
                <a:effectLst/>
                <a:latin typeface="Times New Roman" panose="02020603050405020304" pitchFamily="18" charset="0"/>
                <a:ea typeface="MS Mincho"/>
                <a:cs typeface="Times New Roman" panose="02020603050405020304" pitchFamily="18" charset="0"/>
              </a:rPr>
              <a:t>n</a:t>
            </a: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 — произвольное целое число. Если величина </a:t>
            </a:r>
            <a:r>
              <a:rPr lang="ru-RU" sz="2000"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 является периодом сигнала </a:t>
            </a:r>
            <a:r>
              <a:rPr lang="ru-RU" sz="2000" i="1" kern="100" dirty="0">
                <a:solidFill>
                  <a:srgbClr val="00000A"/>
                </a:solidFill>
                <a:effectLst/>
                <a:latin typeface="Times New Roman" panose="02020603050405020304" pitchFamily="18" charset="0"/>
                <a:ea typeface="MS Mincho"/>
                <a:cs typeface="Times New Roman" panose="02020603050405020304" pitchFamily="18" charset="0"/>
              </a:rPr>
              <a:t>s</a:t>
            </a: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a:t>
            </a:r>
            <a:r>
              <a:rPr lang="ru-RU" sz="2000"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 то периодами для него будут и кратные ей значения: 2</a:t>
            </a:r>
            <a:r>
              <a:rPr lang="ru-RU" sz="2000"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 3</a:t>
            </a:r>
            <a:r>
              <a:rPr lang="ru-RU" sz="2000"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 и т. д. Как правило, говоря о периоде сигнала, имеют в виду минимальный из возможных периодов.</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49580" algn="just">
              <a:lnSpc>
                <a:spcPct val="107000"/>
              </a:lnSpc>
              <a:spcAft>
                <a:spcPts val="800"/>
              </a:spcAft>
            </a:pP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Величина, обратная периоду, называется </a:t>
            </a:r>
            <a:r>
              <a:rPr lang="ru-RU" sz="2000" i="1" kern="100" dirty="0">
                <a:solidFill>
                  <a:srgbClr val="00000A"/>
                </a:solidFill>
                <a:effectLst/>
                <a:latin typeface="Times New Roman" panose="02020603050405020304" pitchFamily="18" charset="0"/>
                <a:ea typeface="MS Mincho"/>
                <a:cs typeface="Times New Roman" panose="02020603050405020304" pitchFamily="18" charset="0"/>
              </a:rPr>
              <a:t>частотой повторения сигнала</a:t>
            </a: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 </a:t>
            </a:r>
            <a:r>
              <a:rPr lang="ru-RU" sz="2000" i="1" kern="100" dirty="0">
                <a:solidFill>
                  <a:srgbClr val="00000A"/>
                </a:solidFill>
                <a:effectLst/>
                <a:latin typeface="Times New Roman" panose="02020603050405020304" pitchFamily="18" charset="0"/>
                <a:ea typeface="MS Mincho"/>
                <a:cs typeface="Times New Roman" panose="02020603050405020304" pitchFamily="18" charset="0"/>
              </a:rPr>
              <a:t>f </a:t>
            </a: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 1/</a:t>
            </a:r>
            <a:r>
              <a:rPr lang="ru-RU" sz="2000"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 В теории сигналов также часто используется понятие </a:t>
            </a:r>
            <a:r>
              <a:rPr lang="ru-RU" sz="2000" i="1" kern="100" dirty="0">
                <a:solidFill>
                  <a:srgbClr val="00000A"/>
                </a:solidFill>
                <a:effectLst/>
                <a:latin typeface="Times New Roman" panose="02020603050405020304" pitchFamily="18" charset="0"/>
                <a:ea typeface="MS Mincho"/>
                <a:cs typeface="Times New Roman" panose="02020603050405020304" pitchFamily="18" charset="0"/>
              </a:rPr>
              <a:t>круговой частоты</a:t>
            </a: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 </a:t>
            </a:r>
            <a:r>
              <a:rPr lang="ru-RU" sz="2000" i="1" kern="100" dirty="0">
                <a:solidFill>
                  <a:srgbClr val="00000A"/>
                </a:solidFill>
                <a:effectLst/>
                <a:latin typeface="Times New Roman" panose="02020603050405020304" pitchFamily="18" charset="0"/>
                <a:ea typeface="MS Mincho"/>
                <a:cs typeface="Times New Roman" panose="02020603050405020304" pitchFamily="18" charset="0"/>
              </a:rPr>
              <a:t>ω</a:t>
            </a: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 = 2π</a:t>
            </a:r>
            <a:r>
              <a:rPr lang="ru-RU" sz="2000" i="1" kern="100" dirty="0">
                <a:solidFill>
                  <a:srgbClr val="00000A"/>
                </a:solidFill>
                <a:effectLst/>
                <a:latin typeface="Times New Roman" panose="02020603050405020304" pitchFamily="18" charset="0"/>
                <a:ea typeface="MS Mincho"/>
                <a:cs typeface="Times New Roman" panose="02020603050405020304" pitchFamily="18" charset="0"/>
              </a:rPr>
              <a:t>f</a:t>
            </a: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 измеряемой в радианах в секунду. </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Рисунок 2"/>
          <p:cNvPicPr>
            <a:picLocks noChangeAspect="1"/>
          </p:cNvPicPr>
          <p:nvPr/>
        </p:nvPicPr>
        <p:blipFill>
          <a:blip r:embed="rId2"/>
          <a:stretch>
            <a:fillRect/>
          </a:stretch>
        </p:blipFill>
        <p:spPr>
          <a:xfrm>
            <a:off x="2209799" y="5240966"/>
            <a:ext cx="7686675" cy="1365292"/>
          </a:xfrm>
          <a:prstGeom prst="rect">
            <a:avLst/>
          </a:prstGeom>
        </p:spPr>
      </p:pic>
      <p:pic>
        <p:nvPicPr>
          <p:cNvPr id="4" name="Рисунок 3"/>
          <p:cNvPicPr>
            <a:picLocks noChangeAspect="1"/>
          </p:cNvPicPr>
          <p:nvPr/>
        </p:nvPicPr>
        <p:blipFill>
          <a:blip r:embed="rId3"/>
          <a:stretch>
            <a:fillRect/>
          </a:stretch>
        </p:blipFill>
        <p:spPr>
          <a:xfrm>
            <a:off x="2209799" y="4081747"/>
            <a:ext cx="7820026" cy="936530"/>
          </a:xfrm>
          <a:prstGeom prst="rect">
            <a:avLst/>
          </a:prstGeom>
        </p:spPr>
      </p:pic>
    </p:spTree>
    <p:extLst>
      <p:ext uri="{BB962C8B-B14F-4D97-AF65-F5344CB8AC3E}">
        <p14:creationId xmlns:p14="http://schemas.microsoft.com/office/powerpoint/2010/main" val="422885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Изображение выглядит как текст, Шрифт, белый, снимок экрана&#10;&#10;Автоматически созданное описание"/>
          <p:cNvPicPr/>
          <p:nvPr/>
        </p:nvPicPr>
        <p:blipFill>
          <a:blip r:embed="rId2"/>
          <a:stretch>
            <a:fillRect/>
          </a:stretch>
        </p:blipFill>
        <p:spPr>
          <a:xfrm>
            <a:off x="3048001" y="635634"/>
            <a:ext cx="6096000" cy="935991"/>
          </a:xfrm>
          <a:prstGeom prst="rect">
            <a:avLst/>
          </a:prstGeom>
        </p:spPr>
      </p:pic>
      <p:sp>
        <p:nvSpPr>
          <p:cNvPr id="3" name="Прямоугольник 2"/>
          <p:cNvSpPr/>
          <p:nvPr/>
        </p:nvSpPr>
        <p:spPr>
          <a:xfrm>
            <a:off x="3048000" y="1701540"/>
            <a:ext cx="6096000" cy="3454920"/>
          </a:xfrm>
          <a:prstGeom prst="rect">
            <a:avLst/>
          </a:prstGeom>
        </p:spPr>
        <p:txBody>
          <a:bodyPr>
            <a:spAutoFit/>
          </a:bodyPr>
          <a:lstStyle/>
          <a:p>
            <a:pPr indent="449580"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Очевидно, что любой периодический сигнал (за исключением сигнала, тождественно равного нулю) имеет бесконечную энергию.</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49580"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Следующий класс — сигналы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конечной длительности</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(их еще называют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финитными</a:t>
            </a:r>
            <a:r>
              <a:rPr lang="ru-RU" kern="100" dirty="0">
                <a:solidFill>
                  <a:srgbClr val="00000A"/>
                </a:solidFill>
                <a:effectLst/>
                <a:latin typeface="Times New Roman" panose="02020603050405020304" pitchFamily="18" charset="0"/>
                <a:ea typeface="MS Mincho"/>
                <a:cs typeface="Times New Roman" panose="02020603050405020304" pitchFamily="18" charset="0"/>
              </a:rPr>
              <a:t> сигналами). Такие сигналы отличны от нуля только на ограниченном промежутке времени. Иногда говорят, что сигнал существует на конечном временном интервале. Очевидно, что сигнал конечной длительности будет иметь и конечную энергию - если только он не содержит разрывов второго рода (с уходящими в бесконечность ветвями функции). </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9819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71575" y="838201"/>
            <a:ext cx="9925050" cy="4249240"/>
          </a:xfrm>
          <a:prstGeom prst="rect">
            <a:avLst/>
          </a:prstGeom>
        </p:spPr>
        <p:txBody>
          <a:bodyPr wrap="square">
            <a:spAutoFit/>
          </a:bodyPr>
          <a:lstStyle/>
          <a:p>
            <a:pPr indent="449580" algn="just">
              <a:lnSpc>
                <a:spcPct val="107000"/>
              </a:lnSpc>
              <a:spcAft>
                <a:spcPts val="800"/>
              </a:spcAft>
            </a:pP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Перейдем к более узким классам сигналов. Очень важную роль в технике обработки сигналов играют гармонические колебания, которые в самом общем виде записываются следующим образом:</a:t>
            </a:r>
            <a:endParaRPr lang="ru-RU"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49580" algn="just">
              <a:lnSpc>
                <a:spcPct val="107000"/>
              </a:lnSpc>
              <a:spcAft>
                <a:spcPts val="800"/>
              </a:spcAft>
            </a:pPr>
            <a:r>
              <a:rPr lang="ru-RU" sz="2400" i="1" kern="100" dirty="0">
                <a:solidFill>
                  <a:srgbClr val="00000A"/>
                </a:solidFill>
                <a:effectLst/>
                <a:latin typeface="Times New Roman" panose="02020603050405020304" pitchFamily="18" charset="0"/>
                <a:ea typeface="MS Mincho"/>
                <a:cs typeface="Times New Roman" panose="02020603050405020304" pitchFamily="18" charset="0"/>
              </a:rPr>
              <a:t>s</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a:t>
            </a:r>
            <a:r>
              <a:rPr lang="ru-RU" sz="2400"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 = </a:t>
            </a:r>
            <a:r>
              <a:rPr lang="ru-RU" sz="2400" i="1" kern="100" dirty="0">
                <a:solidFill>
                  <a:srgbClr val="00000A"/>
                </a:solidFill>
                <a:effectLst/>
                <a:latin typeface="Times New Roman" panose="02020603050405020304" pitchFamily="18" charset="0"/>
                <a:ea typeface="MS Mincho"/>
                <a:cs typeface="Times New Roman" panose="02020603050405020304" pitchFamily="18" charset="0"/>
              </a:rPr>
              <a:t>A</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 </a:t>
            </a:r>
            <a:r>
              <a:rPr lang="ru-RU" sz="2400" kern="100" dirty="0" err="1">
                <a:solidFill>
                  <a:srgbClr val="00000A"/>
                </a:solidFill>
                <a:effectLst/>
                <a:latin typeface="Times New Roman" panose="02020603050405020304" pitchFamily="18" charset="0"/>
                <a:ea typeface="MS Mincho"/>
                <a:cs typeface="Times New Roman" panose="02020603050405020304" pitchFamily="18" charset="0"/>
              </a:rPr>
              <a:t>cos</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a:t>
            </a:r>
            <a:r>
              <a:rPr lang="ru-RU" sz="2400" i="1" kern="100" dirty="0" err="1">
                <a:solidFill>
                  <a:srgbClr val="00000A"/>
                </a:solidFill>
                <a:effectLst/>
                <a:latin typeface="Times New Roman" panose="02020603050405020304" pitchFamily="18" charset="0"/>
                <a:ea typeface="MS Mincho"/>
                <a:cs typeface="Times New Roman" panose="02020603050405020304" pitchFamily="18" charset="0"/>
              </a:rPr>
              <a:t>ωt</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 + </a:t>
            </a:r>
            <a:r>
              <a:rPr lang="ru-RU" sz="2400" i="1" kern="100" dirty="0">
                <a:solidFill>
                  <a:srgbClr val="00000A"/>
                </a:solidFill>
                <a:effectLst/>
                <a:latin typeface="Times New Roman" panose="02020603050405020304" pitchFamily="18" charset="0"/>
                <a:ea typeface="MS Mincho"/>
                <a:cs typeface="Times New Roman" panose="02020603050405020304" pitchFamily="18" charset="0"/>
              </a:rPr>
              <a:t>ϕ</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a:t>
            </a:r>
            <a:endParaRPr lang="ru-RU"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49580" algn="just">
              <a:lnSpc>
                <a:spcPct val="107000"/>
              </a:lnSpc>
              <a:spcAft>
                <a:spcPts val="800"/>
              </a:spcAft>
            </a:pP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Гармонический сигнал полностью определяется тремя числовыми параметрами: </a:t>
            </a:r>
            <a:r>
              <a:rPr lang="ru-RU" sz="2400" i="1" kern="100" dirty="0">
                <a:solidFill>
                  <a:srgbClr val="00000A"/>
                </a:solidFill>
                <a:effectLst/>
                <a:latin typeface="Times New Roman" panose="02020603050405020304" pitchFamily="18" charset="0"/>
                <a:ea typeface="MS Mincho"/>
                <a:cs typeface="Times New Roman" panose="02020603050405020304" pitchFamily="18" charset="0"/>
              </a:rPr>
              <a:t>амплитудой A</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 </a:t>
            </a:r>
            <a:r>
              <a:rPr lang="ru-RU" sz="2400" i="1" kern="100" dirty="0">
                <a:solidFill>
                  <a:srgbClr val="00000A"/>
                </a:solidFill>
                <a:effectLst/>
                <a:latin typeface="Times New Roman" panose="02020603050405020304" pitchFamily="18" charset="0"/>
                <a:ea typeface="MS Mincho"/>
                <a:cs typeface="Times New Roman" panose="02020603050405020304" pitchFamily="18" charset="0"/>
              </a:rPr>
              <a:t>частотой ω</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 и </a:t>
            </a:r>
            <a:r>
              <a:rPr lang="ru-RU" sz="2400" i="1" kern="100" dirty="0">
                <a:solidFill>
                  <a:srgbClr val="00000A"/>
                </a:solidFill>
                <a:effectLst/>
                <a:latin typeface="Times New Roman" panose="02020603050405020304" pitchFamily="18" charset="0"/>
                <a:ea typeface="MS Mincho"/>
                <a:cs typeface="Times New Roman" panose="02020603050405020304" pitchFamily="18" charset="0"/>
              </a:rPr>
              <a:t>начальной фазой ϕ</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a:t>
            </a:r>
            <a:br>
              <a:rPr lang="ru-RU" sz="2400" kern="100" dirty="0">
                <a:solidFill>
                  <a:srgbClr val="00000A"/>
                </a:solidFill>
                <a:effectLst/>
                <a:latin typeface="Times New Roman" panose="02020603050405020304" pitchFamily="18" charset="0"/>
                <a:ea typeface="MS Mincho"/>
                <a:cs typeface="Times New Roman" panose="02020603050405020304" pitchFamily="18" charset="0"/>
              </a:rPr>
            </a:b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Гармонический сигнал является одним из широко распространенных тестовых сигналов, применяющихся для анализа характеристик цепей. Кроме него к тестовым относятся еще две очень важных в радиотехнике функции: дельта- функция и функция единичного скачка. </a:t>
            </a:r>
            <a:endParaRPr lang="ru-RU"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5233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838200" y="498801"/>
            <a:ext cx="10058400" cy="981423"/>
          </a:xfrm>
          <a:prstGeom prst="rect">
            <a:avLst/>
          </a:prstGeom>
        </p:spPr>
        <p:txBody>
          <a:bodyPr wrap="square">
            <a:spAutoFit/>
          </a:bodyPr>
          <a:lstStyle/>
          <a:p>
            <a:pPr indent="449580"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Дельта-функция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δ</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или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функция Дирака</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представляет собой бесконечно узкий импульс с бесконечной амплитудой, расположенный при нулевом значении аргумента функции. "Площадь" импульса тем не менее равна единице:</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Рисунок 7" descr="Изображение выглядит как Шрифт, текст, рукописный текст, белый&#10;&#10;Автоматически созданное описание"/>
          <p:cNvPicPr/>
          <p:nvPr/>
        </p:nvPicPr>
        <p:blipFill>
          <a:blip r:embed="rId2"/>
          <a:stretch>
            <a:fillRect/>
          </a:stretch>
        </p:blipFill>
        <p:spPr>
          <a:xfrm>
            <a:off x="4319587" y="1572894"/>
            <a:ext cx="3290888" cy="694055"/>
          </a:xfrm>
          <a:prstGeom prst="rect">
            <a:avLst/>
          </a:prstGeom>
        </p:spPr>
      </p:pic>
      <p:sp>
        <p:nvSpPr>
          <p:cNvPr id="6" name="Прямоугольник 5"/>
          <p:cNvSpPr/>
          <p:nvPr/>
        </p:nvSpPr>
        <p:spPr>
          <a:xfrm>
            <a:off x="838200" y="2442448"/>
            <a:ext cx="10058400" cy="1380378"/>
          </a:xfrm>
          <a:prstGeom prst="rect">
            <a:avLst/>
          </a:prstGeom>
        </p:spPr>
        <p:txBody>
          <a:bodyPr wrap="square">
            <a:spAutoFit/>
          </a:bodyPr>
          <a:lstStyle/>
          <a:p>
            <a:pPr indent="449580"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Разумеется, сигнал в виде дельта-функции невозможно реализовать физически, однако эта функция очень важна для теоретического анализа сигналов и систем. </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49580"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На графиках дельта-функция обычно изображается жирной стрелкой, высота которой пропорциональна множителю, стоящему перед дельта-функцией</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Рисунок 6"/>
          <p:cNvPicPr>
            <a:picLocks noChangeAspect="1"/>
          </p:cNvPicPr>
          <p:nvPr/>
        </p:nvPicPr>
        <p:blipFill>
          <a:blip r:embed="rId3"/>
          <a:stretch>
            <a:fillRect/>
          </a:stretch>
        </p:blipFill>
        <p:spPr>
          <a:xfrm>
            <a:off x="3836193" y="3822826"/>
            <a:ext cx="4257675" cy="2752725"/>
          </a:xfrm>
          <a:prstGeom prst="rect">
            <a:avLst/>
          </a:prstGeom>
        </p:spPr>
      </p:pic>
    </p:spTree>
    <p:extLst>
      <p:ext uri="{BB962C8B-B14F-4D97-AF65-F5344CB8AC3E}">
        <p14:creationId xmlns:p14="http://schemas.microsoft.com/office/powerpoint/2010/main" val="2054938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81124" y="436344"/>
            <a:ext cx="9744075" cy="1387367"/>
          </a:xfrm>
          <a:prstGeom prst="rect">
            <a:avLst/>
          </a:prstGeom>
        </p:spPr>
        <p:txBody>
          <a:bodyPr wrap="square">
            <a:spAutoFit/>
          </a:bodyPr>
          <a:lstStyle/>
          <a:p>
            <a:pPr indent="449580" algn="just">
              <a:lnSpc>
                <a:spcPct val="107000"/>
              </a:lnSpc>
              <a:spcAft>
                <a:spcPts val="800"/>
              </a:spcAft>
            </a:pP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Одно из важных свойств дельта-функции — так называемое фильтрующее свойство. Оно состоит в том, что если дельта-функция присутствует под интегралом в качестве множителя, то результат интегрирования будет равен значению остального подынтегрального выражения в той точке, где сосредоточен дельта-импульс:</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Рисунок 2" descr="Изображение выглядит как рукописный текст, Шрифт, каллиграфия, текст&#10;&#10;Автоматически созданное описание"/>
          <p:cNvPicPr/>
          <p:nvPr/>
        </p:nvPicPr>
        <p:blipFill>
          <a:blip r:embed="rId2"/>
          <a:stretch>
            <a:fillRect/>
          </a:stretch>
        </p:blipFill>
        <p:spPr>
          <a:xfrm>
            <a:off x="4671058" y="2399929"/>
            <a:ext cx="2840355" cy="916967"/>
          </a:xfrm>
          <a:prstGeom prst="rect">
            <a:avLst/>
          </a:prstGeom>
        </p:spPr>
      </p:pic>
      <p:sp>
        <p:nvSpPr>
          <p:cNvPr id="4" name="Прямоугольник 3"/>
          <p:cNvSpPr/>
          <p:nvPr/>
        </p:nvSpPr>
        <p:spPr>
          <a:xfrm>
            <a:off x="1381124" y="4002695"/>
            <a:ext cx="9744075" cy="2148602"/>
          </a:xfrm>
          <a:prstGeom prst="rect">
            <a:avLst/>
          </a:prstGeom>
        </p:spPr>
        <p:txBody>
          <a:bodyPr wrap="square">
            <a:spAutoFit/>
          </a:bodyPr>
          <a:lstStyle/>
          <a:p>
            <a:pPr algn="just">
              <a:lnSpc>
                <a:spcPct val="107000"/>
              </a:lnSpc>
              <a:spcAft>
                <a:spcPts val="800"/>
              </a:spcAft>
            </a:pP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Пределы интегрирования не обязательно должны быть бесконечными, главное, чтобы в интервал интегрирования попадало значение </a:t>
            </a:r>
            <a:r>
              <a:rPr lang="ru-RU" sz="2000"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sz="2000" kern="100" baseline="-25000" dirty="0">
                <a:solidFill>
                  <a:srgbClr val="00000A"/>
                </a:solidFill>
                <a:effectLst/>
                <a:latin typeface="Times New Roman" panose="02020603050405020304" pitchFamily="18" charset="0"/>
                <a:ea typeface="MS Mincho"/>
                <a:cs typeface="Times New Roman" panose="02020603050405020304" pitchFamily="18" charset="0"/>
              </a:rPr>
              <a:t>0</a:t>
            </a: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 в противном случае интеграл будет равен нулю.</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Из того факта, что интеграл от дельта-функции дает безразмерную единицу, следует, что размерность самой дельта-функции обратна размерности ее аргумента. Например, дельта-функция времени имеет размерность 1/с, т. е. размерность частоты.</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36460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71600" y="670251"/>
            <a:ext cx="9753600" cy="1409617"/>
          </a:xfrm>
          <a:prstGeom prst="rect">
            <a:avLst/>
          </a:prstGeom>
        </p:spPr>
        <p:txBody>
          <a:bodyPr wrap="square">
            <a:spAutoFit/>
          </a:bodyPr>
          <a:lstStyle/>
          <a:p>
            <a:pPr indent="450215" algn="just">
              <a:lnSpc>
                <a:spcPct val="107000"/>
              </a:lnSpc>
              <a:spcAft>
                <a:spcPts val="800"/>
              </a:spcAft>
            </a:pP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Функция </a:t>
            </a:r>
            <a:r>
              <a:rPr lang="ru-RU" sz="2000" i="1" kern="100" dirty="0">
                <a:solidFill>
                  <a:srgbClr val="00000A"/>
                </a:solidFill>
                <a:effectLst/>
                <a:latin typeface="Times New Roman" panose="02020603050405020304" pitchFamily="18" charset="0"/>
                <a:ea typeface="MS Mincho"/>
                <a:cs typeface="Times New Roman" panose="02020603050405020304" pitchFamily="18" charset="0"/>
              </a:rPr>
              <a:t>единичного скачка</a:t>
            </a: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 </a:t>
            </a:r>
            <a:r>
              <a:rPr lang="ru-RU" sz="2000" i="1" kern="100" dirty="0">
                <a:solidFill>
                  <a:srgbClr val="00000A"/>
                </a:solidFill>
                <a:effectLst/>
                <a:latin typeface="Times New Roman" panose="02020603050405020304" pitchFamily="18" charset="0"/>
                <a:ea typeface="MS Mincho"/>
                <a:cs typeface="Times New Roman" panose="02020603050405020304" pitchFamily="18" charset="0"/>
              </a:rPr>
              <a:t>δ</a:t>
            </a:r>
            <a:r>
              <a:rPr lang="ru-RU" sz="2000" kern="100" baseline="-25000" dirty="0">
                <a:solidFill>
                  <a:srgbClr val="00000A"/>
                </a:solidFill>
                <a:effectLst/>
                <a:latin typeface="Times New Roman" panose="02020603050405020304" pitchFamily="18" charset="0"/>
                <a:ea typeface="MS Mincho"/>
                <a:cs typeface="Times New Roman" panose="02020603050405020304" pitchFamily="18" charset="0"/>
              </a:rPr>
              <a:t>1</a:t>
            </a:r>
            <a:r>
              <a:rPr lang="ru-RU" sz="2000" i="1" kern="100" dirty="0">
                <a:solidFill>
                  <a:srgbClr val="00000A"/>
                </a:solidFill>
                <a:effectLst/>
                <a:latin typeface="Times New Roman" panose="02020603050405020304" pitchFamily="18" charset="0"/>
                <a:ea typeface="MS Mincho"/>
                <a:cs typeface="Times New Roman" panose="02020603050405020304" pitchFamily="18" charset="0"/>
              </a:rPr>
              <a:t> </a:t>
            </a: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a:t>
            </a:r>
            <a:r>
              <a:rPr lang="ru-RU" sz="2000"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 она же </a:t>
            </a:r>
            <a:r>
              <a:rPr lang="ru-RU" sz="2000" i="1" kern="100" dirty="0">
                <a:solidFill>
                  <a:srgbClr val="00000A"/>
                </a:solidFill>
                <a:effectLst/>
                <a:latin typeface="Times New Roman" panose="02020603050405020304" pitchFamily="18" charset="0"/>
                <a:ea typeface="MS Mincho"/>
                <a:cs typeface="Times New Roman" panose="02020603050405020304" pitchFamily="18" charset="0"/>
              </a:rPr>
              <a:t>функция </a:t>
            </a:r>
            <a:r>
              <a:rPr lang="ru-RU" sz="2000" i="1" kern="100" dirty="0" err="1">
                <a:solidFill>
                  <a:srgbClr val="00000A"/>
                </a:solidFill>
                <a:effectLst/>
                <a:latin typeface="Times New Roman" panose="02020603050405020304" pitchFamily="18" charset="0"/>
                <a:ea typeface="MS Mincho"/>
                <a:cs typeface="Times New Roman" panose="02020603050405020304" pitchFamily="18" charset="0"/>
              </a:rPr>
              <a:t>Хевисайда</a:t>
            </a: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 она же </a:t>
            </a:r>
            <a:r>
              <a:rPr lang="ru-RU" sz="2000" i="1" kern="100" dirty="0">
                <a:solidFill>
                  <a:srgbClr val="00000A"/>
                </a:solidFill>
                <a:effectLst/>
                <a:latin typeface="Times New Roman" panose="02020603050405020304" pitchFamily="18" charset="0"/>
                <a:ea typeface="MS Mincho"/>
                <a:cs typeface="Times New Roman" panose="02020603050405020304" pitchFamily="18" charset="0"/>
              </a:rPr>
              <a:t>функция включения</a:t>
            </a: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 равна нулю для отрицательных значений аргумента и единице - для положительных. При нулевом значении аргумента функцию считают либо неопределенной, либо равной 1/2:</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Рисунок 2" descr="Изображение выглядит как Шрифт, белый, типография, дизайн&#10;&#10;Автоматически созданное описание"/>
          <p:cNvPicPr/>
          <p:nvPr/>
        </p:nvPicPr>
        <p:blipFill>
          <a:blip r:embed="rId2"/>
          <a:stretch>
            <a:fillRect/>
          </a:stretch>
        </p:blipFill>
        <p:spPr>
          <a:xfrm>
            <a:off x="1841023" y="2207017"/>
            <a:ext cx="2528253" cy="1177682"/>
          </a:xfrm>
          <a:prstGeom prst="rect">
            <a:avLst/>
          </a:prstGeom>
        </p:spPr>
      </p:pic>
      <p:pic>
        <p:nvPicPr>
          <p:cNvPr id="4" name="Рисунок 3" descr="Изображение выглядит как линия, диаграмма, текст, Шрифт&#10;&#10;Автоматически созданное описание"/>
          <p:cNvPicPr/>
          <p:nvPr/>
        </p:nvPicPr>
        <p:blipFill>
          <a:blip r:embed="rId3"/>
          <a:stretch>
            <a:fillRect/>
          </a:stretch>
        </p:blipFill>
        <p:spPr>
          <a:xfrm>
            <a:off x="6878320" y="1942418"/>
            <a:ext cx="3083560" cy="1706880"/>
          </a:xfrm>
          <a:prstGeom prst="rect">
            <a:avLst/>
          </a:prstGeom>
        </p:spPr>
      </p:pic>
      <p:sp>
        <p:nvSpPr>
          <p:cNvPr id="5" name="Прямоугольник 4"/>
          <p:cNvSpPr/>
          <p:nvPr/>
        </p:nvSpPr>
        <p:spPr>
          <a:xfrm>
            <a:off x="1371600" y="3649298"/>
            <a:ext cx="9753599" cy="1277786"/>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График функции единичного скачка приведен на рис. 1.2. Функцию единичного скачка удобно использовать при создании математических выражений для сигналов конечной длительности. Простейшим примером является формирование прямоугольного импульса с амплитудой A и длительностью T:</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Рисунок 5" descr="Изображение выглядит как Шрифт, типография, каллиграфия&#10;&#10;Автоматически созданное описание"/>
          <p:cNvPicPr/>
          <p:nvPr/>
        </p:nvPicPr>
        <p:blipFill>
          <a:blip r:embed="rId4"/>
          <a:stretch>
            <a:fillRect/>
          </a:stretch>
        </p:blipFill>
        <p:spPr>
          <a:xfrm>
            <a:off x="4486274" y="5191683"/>
            <a:ext cx="2962276" cy="409017"/>
          </a:xfrm>
          <a:prstGeom prst="rect">
            <a:avLst/>
          </a:prstGeom>
        </p:spPr>
      </p:pic>
    </p:spTree>
    <p:extLst>
      <p:ext uri="{BB962C8B-B14F-4D97-AF65-F5344CB8AC3E}">
        <p14:creationId xmlns:p14="http://schemas.microsoft.com/office/powerpoint/2010/main" val="2748194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42949" y="529011"/>
            <a:ext cx="10144125" cy="1160639"/>
          </a:xfrm>
          <a:prstGeom prst="rect">
            <a:avLst/>
          </a:prstGeom>
        </p:spPr>
        <p:txBody>
          <a:bodyPr wrap="square">
            <a:spAutoFit/>
          </a:bodyPr>
          <a:lstStyle/>
          <a:p>
            <a:pPr indent="450215" algn="just">
              <a:lnSpc>
                <a:spcPct val="107000"/>
              </a:lnSpc>
              <a:spcAft>
                <a:spcPts val="800"/>
              </a:spcAft>
            </a:pP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Вообще, любую кусочно-заданную зависимость можно записать в виде единого математического выражения с помощью функции единичного скачка.</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ru-RU" sz="2000" kern="100" dirty="0">
                <a:solidFill>
                  <a:srgbClr val="00000A"/>
                </a:solidFill>
                <a:effectLst/>
                <a:latin typeface="Times New Roman" panose="02020603050405020304" pitchFamily="18" charset="0"/>
                <a:ea typeface="MS Mincho"/>
                <a:cs typeface="Times New Roman" panose="02020603050405020304" pitchFamily="18" charset="0"/>
              </a:rPr>
              <a:t>Пример такой зависимости</a:t>
            </a:r>
            <a:r>
              <a:rPr lang="en-US" sz="2000" kern="100" dirty="0">
                <a:solidFill>
                  <a:srgbClr val="00000A"/>
                </a:solidFill>
                <a:effectLst/>
                <a:latin typeface="Times New Roman" panose="02020603050405020304" pitchFamily="18" charset="0"/>
                <a:ea typeface="MS Mincho"/>
                <a:cs typeface="Times New Roman" panose="02020603050405020304" pitchFamily="18" charset="0"/>
              </a:rPr>
              <a:t>:</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Рисунок 2" descr="Изображение выглядит как линия, диаграмма, Параллельный, дизайн&#10;&#10;Автоматически созданное описание"/>
          <p:cNvPicPr/>
          <p:nvPr/>
        </p:nvPicPr>
        <p:blipFill>
          <a:blip r:embed="rId2" cstate="print"/>
          <a:srcRect/>
          <a:stretch>
            <a:fillRect/>
          </a:stretch>
        </p:blipFill>
        <p:spPr bwMode="auto">
          <a:xfrm>
            <a:off x="3986212" y="1848485"/>
            <a:ext cx="4067175" cy="1941830"/>
          </a:xfrm>
          <a:prstGeom prst="rect">
            <a:avLst/>
          </a:prstGeom>
          <a:noFill/>
          <a:ln w="9525">
            <a:noFill/>
            <a:miter lim="800000"/>
            <a:headEnd/>
            <a:tailEnd/>
          </a:ln>
        </p:spPr>
      </p:pic>
      <p:pic>
        <p:nvPicPr>
          <p:cNvPr id="5" name="Рисунок 4"/>
          <p:cNvPicPr>
            <a:picLocks noChangeAspect="1"/>
          </p:cNvPicPr>
          <p:nvPr/>
        </p:nvPicPr>
        <p:blipFill>
          <a:blip r:embed="rId3"/>
          <a:stretch>
            <a:fillRect/>
          </a:stretch>
        </p:blipFill>
        <p:spPr>
          <a:xfrm>
            <a:off x="1720387" y="4025774"/>
            <a:ext cx="8993772" cy="1706743"/>
          </a:xfrm>
          <a:prstGeom prst="rect">
            <a:avLst/>
          </a:prstGeom>
        </p:spPr>
      </p:pic>
    </p:spTree>
    <p:extLst>
      <p:ext uri="{BB962C8B-B14F-4D97-AF65-F5344CB8AC3E}">
        <p14:creationId xmlns:p14="http://schemas.microsoft.com/office/powerpoint/2010/main" val="3461016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p:nvPr/>
        </p:nvPicPr>
        <p:blipFill>
          <a:blip r:embed="rId2"/>
          <a:stretch>
            <a:fillRect/>
          </a:stretch>
        </p:blipFill>
        <p:spPr>
          <a:xfrm>
            <a:off x="2870414" y="1082460"/>
            <a:ext cx="5940425" cy="936625"/>
          </a:xfrm>
          <a:prstGeom prst="rect">
            <a:avLst/>
          </a:prstGeom>
        </p:spPr>
      </p:pic>
      <p:pic>
        <p:nvPicPr>
          <p:cNvPr id="3" name="Рисунок 2"/>
          <p:cNvPicPr/>
          <p:nvPr/>
        </p:nvPicPr>
        <p:blipFill>
          <a:blip r:embed="rId3"/>
          <a:stretch>
            <a:fillRect/>
          </a:stretch>
        </p:blipFill>
        <p:spPr>
          <a:xfrm>
            <a:off x="2870414" y="2019085"/>
            <a:ext cx="5940425" cy="1847215"/>
          </a:xfrm>
          <a:prstGeom prst="rect">
            <a:avLst/>
          </a:prstGeom>
        </p:spPr>
      </p:pic>
      <p:pic>
        <p:nvPicPr>
          <p:cNvPr id="4" name="Рисунок 3"/>
          <p:cNvPicPr/>
          <p:nvPr/>
        </p:nvPicPr>
        <p:blipFill>
          <a:blip r:embed="rId4"/>
          <a:stretch>
            <a:fillRect/>
          </a:stretch>
        </p:blipFill>
        <p:spPr>
          <a:xfrm>
            <a:off x="4136595" y="4335780"/>
            <a:ext cx="3721100" cy="1844040"/>
          </a:xfrm>
          <a:prstGeom prst="rect">
            <a:avLst/>
          </a:prstGeom>
        </p:spPr>
      </p:pic>
    </p:spTree>
    <p:extLst>
      <p:ext uri="{BB962C8B-B14F-4D97-AF65-F5344CB8AC3E}">
        <p14:creationId xmlns:p14="http://schemas.microsoft.com/office/powerpoint/2010/main" val="4123465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90625" y="598269"/>
            <a:ext cx="9791700" cy="2041585"/>
          </a:xfrm>
          <a:prstGeom prst="rect">
            <a:avLst/>
          </a:prstGeom>
        </p:spPr>
        <p:txBody>
          <a:bodyPr wrap="square">
            <a:spAutoFit/>
          </a:bodyPr>
          <a:lstStyle/>
          <a:p>
            <a:pPr indent="540385" algn="just">
              <a:lnSpc>
                <a:spcPct val="107000"/>
              </a:lnSpc>
              <a:spcAft>
                <a:spcPts val="800"/>
              </a:spcAft>
            </a:pP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Сигналы, отражающие поведение физических величин, являются вещественными функциями времени. Однако в ряде случаев оказывается удобно вводить в рассмотрение комплексные сигналы. Одним из простейших комплексных сигналов является комплексное гармоническое колебание</a:t>
            </a:r>
            <a:endParaRPr lang="ru-RU"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Рисунок 2"/>
          <p:cNvPicPr/>
          <p:nvPr/>
        </p:nvPicPr>
        <p:blipFill>
          <a:blip r:embed="rId2"/>
          <a:stretch>
            <a:fillRect/>
          </a:stretch>
        </p:blipFill>
        <p:spPr>
          <a:xfrm>
            <a:off x="3436143" y="3019426"/>
            <a:ext cx="5300663" cy="398462"/>
          </a:xfrm>
          <a:prstGeom prst="rect">
            <a:avLst/>
          </a:prstGeom>
        </p:spPr>
      </p:pic>
      <p:pic>
        <p:nvPicPr>
          <p:cNvPr id="4" name="Рисунок 3"/>
          <p:cNvPicPr/>
          <p:nvPr/>
        </p:nvPicPr>
        <p:blipFill>
          <a:blip r:embed="rId3"/>
          <a:stretch>
            <a:fillRect/>
          </a:stretch>
        </p:blipFill>
        <p:spPr>
          <a:xfrm>
            <a:off x="1779954" y="4557364"/>
            <a:ext cx="2133283" cy="559753"/>
          </a:xfrm>
          <a:prstGeom prst="rect">
            <a:avLst/>
          </a:prstGeom>
        </p:spPr>
      </p:pic>
      <p:sp>
        <p:nvSpPr>
          <p:cNvPr id="7" name="Прямоугольник 6"/>
          <p:cNvSpPr/>
          <p:nvPr/>
        </p:nvSpPr>
        <p:spPr>
          <a:xfrm>
            <a:off x="1190625" y="4606409"/>
            <a:ext cx="589329" cy="461665"/>
          </a:xfrm>
          <a:prstGeom prst="rect">
            <a:avLst/>
          </a:prstGeom>
        </p:spPr>
        <p:txBody>
          <a:bodyPr wrap="none">
            <a:spAutoFit/>
          </a:bodyPr>
          <a:lstStyle/>
          <a:p>
            <a:r>
              <a:rPr lang="ru-RU" sz="2400" dirty="0">
                <a:solidFill>
                  <a:srgbClr val="00000A"/>
                </a:solidFill>
                <a:effectLst/>
                <a:latin typeface="Times New Roman" panose="02020603050405020304" pitchFamily="18" charset="0"/>
                <a:ea typeface="MS Mincho"/>
              </a:rPr>
              <a:t>где</a:t>
            </a:r>
            <a:endParaRPr lang="ru-RU" sz="2400" dirty="0"/>
          </a:p>
        </p:txBody>
      </p:sp>
      <p:sp>
        <p:nvSpPr>
          <p:cNvPr id="8" name="Прямоугольник 7"/>
          <p:cNvSpPr/>
          <p:nvPr/>
        </p:nvSpPr>
        <p:spPr>
          <a:xfrm>
            <a:off x="3986313" y="4679378"/>
            <a:ext cx="5771260" cy="487506"/>
          </a:xfrm>
          <a:prstGeom prst="rect">
            <a:avLst/>
          </a:prstGeom>
        </p:spPr>
        <p:txBody>
          <a:bodyPr wrap="none">
            <a:spAutoFit/>
          </a:bodyPr>
          <a:lstStyle/>
          <a:p>
            <a:pPr>
              <a:lnSpc>
                <a:spcPct val="107000"/>
              </a:lnSpc>
              <a:spcAft>
                <a:spcPts val="800"/>
              </a:spcAft>
            </a:pP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 комплексная амплитуда данного сигнала.</a:t>
            </a:r>
            <a:endParaRPr lang="ru-RU"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24126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28647" y="373894"/>
            <a:ext cx="10963278" cy="2075696"/>
          </a:xfrm>
          <a:prstGeom prst="rect">
            <a:avLst/>
          </a:prstGeom>
        </p:spPr>
        <p:txBody>
          <a:bodyPr wrap="square">
            <a:spAutoFit/>
          </a:bodyPr>
          <a:lstStyle/>
          <a:p>
            <a:pPr algn="ctr">
              <a:lnSpc>
                <a:spcPct val="107000"/>
              </a:lnSpc>
              <a:spcAft>
                <a:spcPts val="800"/>
              </a:spcAft>
            </a:pPr>
            <a:r>
              <a:rPr lang="ru-RU" b="1" kern="100" dirty="0">
                <a:solidFill>
                  <a:srgbClr val="00000A"/>
                </a:solidFill>
                <a:effectLst/>
                <a:latin typeface="Times New Roman" panose="02020603050405020304" pitchFamily="18" charset="0"/>
                <a:ea typeface="MS Mincho"/>
                <a:cs typeface="Times New Roman" panose="02020603050405020304" pitchFamily="18" charset="0"/>
              </a:rPr>
              <a:t>Энергия и мощность сигнала</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Одной из составляющих анализа сигналов является измерение их количественных параметров. На практике очень часто используются такие параметры, как энергия и мощность сигнала. Их определения, принятые в теории сигналов, отличаются от обычных, а потому требуют некоторых комментариев.</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Начнем с обычных, "физических" понятий мощности и энергии. Если к резистору с сопротивлением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R</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приложено постоянное напряжение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U</a:t>
            </a:r>
            <a:r>
              <a:rPr lang="ru-RU" kern="100" dirty="0">
                <a:solidFill>
                  <a:srgbClr val="00000A"/>
                </a:solidFill>
                <a:effectLst/>
                <a:latin typeface="Times New Roman" panose="02020603050405020304" pitchFamily="18" charset="0"/>
                <a:ea typeface="MS Mincho"/>
                <a:cs typeface="Times New Roman" panose="02020603050405020304" pitchFamily="18" charset="0"/>
              </a:rPr>
              <a:t>, то выделяющаяся в резисторе мощность будет равна</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Рисунок 2"/>
          <p:cNvPicPr/>
          <p:nvPr/>
        </p:nvPicPr>
        <p:blipFill>
          <a:blip r:embed="rId2"/>
          <a:stretch>
            <a:fillRect/>
          </a:stretch>
        </p:blipFill>
        <p:spPr>
          <a:xfrm>
            <a:off x="5807075" y="2400300"/>
            <a:ext cx="908050" cy="775970"/>
          </a:xfrm>
          <a:prstGeom prst="rect">
            <a:avLst/>
          </a:prstGeom>
        </p:spPr>
      </p:pic>
      <p:sp>
        <p:nvSpPr>
          <p:cNvPr id="4" name="Прямоугольник 3"/>
          <p:cNvSpPr/>
          <p:nvPr/>
        </p:nvSpPr>
        <p:spPr>
          <a:xfrm>
            <a:off x="628647" y="3176270"/>
            <a:ext cx="10010775" cy="388696"/>
          </a:xfrm>
          <a:prstGeom prst="rect">
            <a:avLst/>
          </a:prstGeom>
        </p:spPr>
        <p:txBody>
          <a:bodyPr wrap="square">
            <a:spAutoFit/>
          </a:bodyPr>
          <a:lstStyle/>
          <a:p>
            <a:pPr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За время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в этом резисторе выделится тепловая энергия, равная</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Рисунок 4"/>
          <p:cNvPicPr/>
          <p:nvPr/>
        </p:nvPicPr>
        <p:blipFill>
          <a:blip r:embed="rId3"/>
          <a:stretch>
            <a:fillRect/>
          </a:stretch>
        </p:blipFill>
        <p:spPr>
          <a:xfrm>
            <a:off x="5729604" y="3649049"/>
            <a:ext cx="1062991" cy="741976"/>
          </a:xfrm>
          <a:prstGeom prst="rect">
            <a:avLst/>
          </a:prstGeom>
        </p:spPr>
      </p:pic>
      <p:sp>
        <p:nvSpPr>
          <p:cNvPr id="6" name="Прямоугольник 5"/>
          <p:cNvSpPr/>
          <p:nvPr/>
        </p:nvSpPr>
        <p:spPr>
          <a:xfrm>
            <a:off x="619125" y="4291646"/>
            <a:ext cx="10972800" cy="981423"/>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Пусть теперь к тому же резистору приложено не постоянное напряжение, а сигнал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s</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kern="100" dirty="0">
                <a:solidFill>
                  <a:srgbClr val="00000A"/>
                </a:solidFill>
                <a:effectLst/>
                <a:latin typeface="Times New Roman" panose="02020603050405020304" pitchFamily="18" charset="0"/>
                <a:ea typeface="MS Mincho"/>
                <a:cs typeface="Times New Roman" panose="02020603050405020304" pitchFamily="18" charset="0"/>
              </a:rPr>
              <a:t>). Рассеивающаяся в резисторе мощность при этом тоже будет зависеть от времени, т. е. в данном случае речь идет о мгновенной мощности (</a:t>
            </a:r>
            <a:r>
              <a:rPr lang="ru-RU" kern="100" dirty="0" err="1">
                <a:solidFill>
                  <a:srgbClr val="00000A"/>
                </a:solidFill>
                <a:effectLst/>
                <a:latin typeface="Times New Roman" panose="02020603050405020304" pitchFamily="18" charset="0"/>
                <a:ea typeface="MS Mincho"/>
                <a:cs typeface="Times New Roman" panose="02020603050405020304" pitchFamily="18" charset="0"/>
              </a:rPr>
              <a:t>instantaneous</a:t>
            </a:r>
            <a:r>
              <a:rPr lang="ru-RU" kern="100" dirty="0">
                <a:solidFill>
                  <a:srgbClr val="00000A"/>
                </a:solidFill>
                <a:effectLst/>
                <a:latin typeface="Times New Roman" panose="02020603050405020304" pitchFamily="18" charset="0"/>
                <a:ea typeface="MS Mincho"/>
                <a:cs typeface="Times New Roman" panose="02020603050405020304" pitchFamily="18" charset="0"/>
              </a:rPr>
              <a:t> </a:t>
            </a:r>
            <a:r>
              <a:rPr lang="ru-RU" kern="100" dirty="0" err="1">
                <a:solidFill>
                  <a:srgbClr val="00000A"/>
                </a:solidFill>
                <a:effectLst/>
                <a:latin typeface="Times New Roman" panose="02020603050405020304" pitchFamily="18" charset="0"/>
                <a:ea typeface="MS Mincho"/>
                <a:cs typeface="Times New Roman" panose="02020603050405020304" pitchFamily="18" charset="0"/>
              </a:rPr>
              <a:t>power</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Рисунок 6"/>
          <p:cNvPicPr/>
          <p:nvPr/>
        </p:nvPicPr>
        <p:blipFill>
          <a:blip r:embed="rId4"/>
          <a:stretch>
            <a:fillRect/>
          </a:stretch>
        </p:blipFill>
        <p:spPr>
          <a:xfrm>
            <a:off x="5540374" y="5254710"/>
            <a:ext cx="1441450" cy="660956"/>
          </a:xfrm>
          <a:prstGeom prst="rect">
            <a:avLst/>
          </a:prstGeom>
        </p:spPr>
      </p:pic>
    </p:spTree>
    <p:extLst>
      <p:ext uri="{BB962C8B-B14F-4D97-AF65-F5344CB8AC3E}">
        <p14:creationId xmlns:p14="http://schemas.microsoft.com/office/powerpoint/2010/main" val="3340140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90574" y="562346"/>
            <a:ext cx="10658475" cy="685059"/>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Чтобы вычислить выделяющуюся за время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kern="100" dirty="0">
                <a:solidFill>
                  <a:srgbClr val="00000A"/>
                </a:solidFill>
                <a:effectLst/>
                <a:latin typeface="Times New Roman" panose="02020603050405020304" pitchFamily="18" charset="0"/>
                <a:ea typeface="MS Mincho"/>
                <a:cs typeface="Times New Roman" panose="02020603050405020304" pitchFamily="18" charset="0"/>
              </a:rPr>
              <a:t> энергию, мгновенную мощность необходимо проинтегрировать:</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Рисунок 2"/>
          <p:cNvPicPr/>
          <p:nvPr/>
        </p:nvPicPr>
        <p:blipFill>
          <a:blip r:embed="rId2"/>
          <a:stretch>
            <a:fillRect/>
          </a:stretch>
        </p:blipFill>
        <p:spPr>
          <a:xfrm>
            <a:off x="4798217" y="1047803"/>
            <a:ext cx="2643187" cy="732737"/>
          </a:xfrm>
          <a:prstGeom prst="rect">
            <a:avLst/>
          </a:prstGeom>
        </p:spPr>
      </p:pic>
      <p:sp>
        <p:nvSpPr>
          <p:cNvPr id="4" name="Прямоугольник 3"/>
          <p:cNvSpPr/>
          <p:nvPr/>
        </p:nvSpPr>
        <p:spPr>
          <a:xfrm>
            <a:off x="790573" y="1852439"/>
            <a:ext cx="10658475" cy="685059"/>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Можно ввести также понятие средней мощности (</a:t>
            </a:r>
            <a:r>
              <a:rPr lang="ru-RU" kern="100" dirty="0" err="1">
                <a:solidFill>
                  <a:srgbClr val="00000A"/>
                </a:solidFill>
                <a:effectLst/>
                <a:latin typeface="Times New Roman" panose="02020603050405020304" pitchFamily="18" charset="0"/>
                <a:ea typeface="MS Mincho"/>
                <a:cs typeface="Times New Roman" panose="02020603050405020304" pitchFamily="18" charset="0"/>
              </a:rPr>
              <a:t>average</a:t>
            </a:r>
            <a:r>
              <a:rPr lang="ru-RU" kern="100" dirty="0">
                <a:solidFill>
                  <a:srgbClr val="00000A"/>
                </a:solidFill>
                <a:effectLst/>
                <a:latin typeface="Times New Roman" panose="02020603050405020304" pitchFamily="18" charset="0"/>
                <a:ea typeface="MS Mincho"/>
                <a:cs typeface="Times New Roman" panose="02020603050405020304" pitchFamily="18" charset="0"/>
              </a:rPr>
              <a:t> </a:t>
            </a:r>
            <a:r>
              <a:rPr lang="ru-RU" kern="100" dirty="0" err="1">
                <a:solidFill>
                  <a:srgbClr val="00000A"/>
                </a:solidFill>
                <a:effectLst/>
                <a:latin typeface="Times New Roman" panose="02020603050405020304" pitchFamily="18" charset="0"/>
                <a:ea typeface="MS Mincho"/>
                <a:cs typeface="Times New Roman" panose="02020603050405020304" pitchFamily="18" charset="0"/>
              </a:rPr>
              <a:t>power</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за заданный промежуток времени, разделив энергию на длительность временного  интервала:</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Рисунок 4"/>
          <p:cNvPicPr/>
          <p:nvPr/>
        </p:nvPicPr>
        <p:blipFill>
          <a:blip r:embed="rId3"/>
          <a:stretch>
            <a:fillRect/>
          </a:stretch>
        </p:blipFill>
        <p:spPr>
          <a:xfrm>
            <a:off x="4902991" y="2614121"/>
            <a:ext cx="2433638" cy="693655"/>
          </a:xfrm>
          <a:prstGeom prst="rect">
            <a:avLst/>
          </a:prstGeom>
        </p:spPr>
      </p:pic>
      <p:sp>
        <p:nvSpPr>
          <p:cNvPr id="6" name="Прямоугольник 5"/>
          <p:cNvSpPr/>
          <p:nvPr/>
        </p:nvSpPr>
        <p:spPr>
          <a:xfrm>
            <a:off x="790572" y="3188830"/>
            <a:ext cx="10658475" cy="1277786"/>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Во все приведенные формулы входит сопротивление нагрузки R. Однако если энергия и мощность интересуют нас не как физические величины, а как средство сравнения различных сигналов, этот параметр можно из формул исключить (принять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R</a:t>
            </a:r>
            <a:r>
              <a:rPr lang="ru-RU" kern="100" dirty="0">
                <a:solidFill>
                  <a:srgbClr val="00000A"/>
                </a:solidFill>
                <a:effectLst/>
                <a:latin typeface="Times New Roman" panose="02020603050405020304" pitchFamily="18" charset="0"/>
                <a:ea typeface="MS Mincho"/>
                <a:cs typeface="Times New Roman" panose="02020603050405020304" pitchFamily="18" charset="0"/>
              </a:rPr>
              <a:t> = 1). Тогда мы получим определения энергии, мгновенной мощности и средней мощности, принятые в теории сигналов:</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Рисунок 6"/>
          <p:cNvPicPr/>
          <p:nvPr/>
        </p:nvPicPr>
        <p:blipFill>
          <a:blip r:embed="rId4"/>
          <a:stretch>
            <a:fillRect/>
          </a:stretch>
        </p:blipFill>
        <p:spPr>
          <a:xfrm>
            <a:off x="3555044" y="4515151"/>
            <a:ext cx="5131756" cy="842797"/>
          </a:xfrm>
          <a:prstGeom prst="rect">
            <a:avLst/>
          </a:prstGeom>
        </p:spPr>
      </p:pic>
      <p:sp>
        <p:nvSpPr>
          <p:cNvPr id="8" name="Прямоугольник 7"/>
          <p:cNvSpPr/>
          <p:nvPr/>
        </p:nvSpPr>
        <p:spPr>
          <a:xfrm>
            <a:off x="790571" y="5343222"/>
            <a:ext cx="10658475" cy="1084015"/>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"Мощность" здесь имеет размерность В</a:t>
            </a:r>
            <a:r>
              <a:rPr lang="ru-RU" kern="100" baseline="30000" dirty="0">
                <a:solidFill>
                  <a:srgbClr val="00000A"/>
                </a:solidFill>
                <a:effectLst/>
                <a:latin typeface="Times New Roman" panose="02020603050405020304" pitchFamily="18" charset="0"/>
                <a:ea typeface="MS Mincho"/>
                <a:cs typeface="Times New Roman" panose="02020603050405020304" pitchFamily="18" charset="0"/>
              </a:rPr>
              <a:t>2</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(вольт в квадрате), а "энергия" - В</a:t>
            </a:r>
            <a:r>
              <a:rPr lang="ru-RU" kern="100" baseline="30000" dirty="0">
                <a:solidFill>
                  <a:srgbClr val="00000A"/>
                </a:solidFill>
                <a:effectLst/>
                <a:latin typeface="Times New Roman" panose="02020603050405020304" pitchFamily="18" charset="0"/>
                <a:ea typeface="MS Mincho"/>
                <a:cs typeface="Times New Roman" panose="02020603050405020304" pitchFamily="18" charset="0"/>
              </a:rPr>
              <a:t>2</a:t>
            </a:r>
            <a:r>
              <a:rPr lang="ru-RU" kern="100" dirty="0">
                <a:solidFill>
                  <a:srgbClr val="00000A"/>
                </a:solidFill>
                <a:effectLst/>
                <a:latin typeface="Cambria Math" panose="02040503050406030204" pitchFamily="18" charset="0"/>
                <a:ea typeface="MS Mincho"/>
                <a:cs typeface="Cambria Math" panose="02040503050406030204" pitchFamily="18" charset="0"/>
              </a:rPr>
              <a:t>⋅</a:t>
            </a:r>
            <a:r>
              <a:rPr lang="ru-RU" kern="100" dirty="0">
                <a:solidFill>
                  <a:srgbClr val="00000A"/>
                </a:solidFill>
                <a:effectLst/>
                <a:latin typeface="Times New Roman" panose="02020603050405020304" pitchFamily="18" charset="0"/>
                <a:ea typeface="MS Mincho"/>
                <a:cs typeface="Times New Roman" panose="02020603050405020304" pitchFamily="18" charset="0"/>
              </a:rPr>
              <a:t>с .</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Данные параметры иногда называют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удельной мощностью</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и энергией, чтобы подчеркнуть подразумеваемое при этом единичное значение сопротивления нагрузки.</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72490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76300" y="348990"/>
            <a:ext cx="10458450" cy="1973104"/>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Энергия сигнала может быть конечной или бесконечной. Например, любой сигнал конечной длительности будет иметь конечную энергию (если только он не содержит дельта-функций или ветвей, уходящих в бесконечность). А любой периодический сигнал, напротив, имеет бесконечную энергию.</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Если энергия сигнала бесконечна, можно определить его среднюю мощность на всей временной оси. Для этого нужно воспользоваться формулой </a:t>
            </a:r>
            <a:r>
              <a:rPr lang="en-US" i="1" kern="100" dirty="0">
                <a:solidFill>
                  <a:srgbClr val="00000A"/>
                </a:solidFill>
                <a:effectLst/>
                <a:latin typeface="Times New Roman" panose="02020603050405020304" pitchFamily="18" charset="0"/>
                <a:ea typeface="MS Mincho"/>
                <a:cs typeface="Times New Roman" panose="02020603050405020304" pitchFamily="18" charset="0"/>
              </a:rPr>
              <a:t>P</a:t>
            </a:r>
            <a:r>
              <a:rPr lang="ru-RU" kern="100" baseline="-25000" dirty="0">
                <a:solidFill>
                  <a:srgbClr val="00000A"/>
                </a:solidFill>
                <a:effectLst/>
                <a:latin typeface="Times New Roman" panose="02020603050405020304" pitchFamily="18" charset="0"/>
                <a:ea typeface="MS Mincho"/>
                <a:cs typeface="Times New Roman" panose="02020603050405020304" pitchFamily="18" charset="0"/>
              </a:rPr>
              <a:t>ср</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и выполнить предельный переход, устремив интервал усреднения в бесконечность:</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Рисунок 2"/>
          <p:cNvPicPr/>
          <p:nvPr/>
        </p:nvPicPr>
        <p:blipFill>
          <a:blip r:embed="rId2"/>
          <a:stretch>
            <a:fillRect/>
          </a:stretch>
        </p:blipFill>
        <p:spPr>
          <a:xfrm>
            <a:off x="4679156" y="2322094"/>
            <a:ext cx="2852738" cy="804545"/>
          </a:xfrm>
          <a:prstGeom prst="rect">
            <a:avLst/>
          </a:prstGeom>
        </p:spPr>
      </p:pic>
      <p:sp>
        <p:nvSpPr>
          <p:cNvPr id="4" name="Прямоугольник 3"/>
          <p:cNvSpPr/>
          <p:nvPr/>
        </p:nvSpPr>
        <p:spPr>
          <a:xfrm>
            <a:off x="876300" y="3137773"/>
            <a:ext cx="10458450" cy="1380378"/>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Средняя мощность в такой формулировке представляет собой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средний квадрат сигнала</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(английский термин - </a:t>
            </a:r>
            <a:r>
              <a:rPr lang="ru-RU" kern="100" dirty="0" err="1">
                <a:solidFill>
                  <a:srgbClr val="00000A"/>
                </a:solidFill>
                <a:effectLst/>
                <a:latin typeface="Times New Roman" panose="02020603050405020304" pitchFamily="18" charset="0"/>
                <a:ea typeface="MS Mincho"/>
                <a:cs typeface="Times New Roman" panose="02020603050405020304" pitchFamily="18" charset="0"/>
              </a:rPr>
              <a:t>mean</a:t>
            </a:r>
            <a:r>
              <a:rPr lang="ru-RU" kern="100" dirty="0">
                <a:solidFill>
                  <a:srgbClr val="00000A"/>
                </a:solidFill>
                <a:effectLst/>
                <a:latin typeface="Times New Roman" panose="02020603050405020304" pitchFamily="18" charset="0"/>
                <a:ea typeface="MS Mincho"/>
                <a:cs typeface="Times New Roman" panose="02020603050405020304" pitchFamily="18" charset="0"/>
              </a:rPr>
              <a:t> </a:t>
            </a:r>
            <a:r>
              <a:rPr lang="ru-RU" kern="100" dirty="0" err="1">
                <a:solidFill>
                  <a:srgbClr val="00000A"/>
                </a:solidFill>
                <a:effectLst/>
                <a:latin typeface="Times New Roman" panose="02020603050405020304" pitchFamily="18" charset="0"/>
                <a:ea typeface="MS Mincho"/>
                <a:cs typeface="Times New Roman" panose="02020603050405020304" pitchFamily="18" charset="0"/>
              </a:rPr>
              <a:t>square</a:t>
            </a:r>
            <a:r>
              <a:rPr lang="ru-RU" kern="100" dirty="0">
                <a:solidFill>
                  <a:srgbClr val="00000A"/>
                </a:solidFill>
                <a:effectLst/>
                <a:latin typeface="Times New Roman" panose="02020603050405020304" pitchFamily="18" charset="0"/>
                <a:ea typeface="MS Mincho"/>
                <a:cs typeface="Times New Roman" panose="02020603050405020304" pitchFamily="18" charset="0"/>
              </a:rPr>
              <a:t>, MSQ). </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Квадратный корень из средней мощности дает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среднеквадратическое (действующее) значение сигнала</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(английский термин — </a:t>
            </a:r>
            <a:r>
              <a:rPr lang="ru-RU" kern="100" dirty="0" err="1">
                <a:solidFill>
                  <a:srgbClr val="00000A"/>
                </a:solidFill>
                <a:effectLst/>
                <a:latin typeface="Times New Roman" panose="02020603050405020304" pitchFamily="18" charset="0"/>
                <a:ea typeface="MS Mincho"/>
                <a:cs typeface="Times New Roman" panose="02020603050405020304" pitchFamily="18" charset="0"/>
              </a:rPr>
              <a:t>root</a:t>
            </a:r>
            <a:r>
              <a:rPr lang="ru-RU" kern="100" dirty="0">
                <a:solidFill>
                  <a:srgbClr val="00000A"/>
                </a:solidFill>
                <a:effectLst/>
                <a:latin typeface="Times New Roman" panose="02020603050405020304" pitchFamily="18" charset="0"/>
                <a:ea typeface="MS Mincho"/>
                <a:cs typeface="Times New Roman" panose="02020603050405020304" pitchFamily="18" charset="0"/>
              </a:rPr>
              <a:t> </a:t>
            </a:r>
            <a:r>
              <a:rPr lang="ru-RU" kern="100" dirty="0" err="1">
                <a:solidFill>
                  <a:srgbClr val="00000A"/>
                </a:solidFill>
                <a:effectLst/>
                <a:latin typeface="Times New Roman" panose="02020603050405020304" pitchFamily="18" charset="0"/>
                <a:ea typeface="MS Mincho"/>
                <a:cs typeface="Times New Roman" panose="02020603050405020304" pitchFamily="18" charset="0"/>
              </a:rPr>
              <a:t>mean</a:t>
            </a:r>
            <a:r>
              <a:rPr lang="ru-RU" kern="100" dirty="0">
                <a:solidFill>
                  <a:srgbClr val="00000A"/>
                </a:solidFill>
                <a:effectLst/>
                <a:latin typeface="Times New Roman" panose="02020603050405020304" pitchFamily="18" charset="0"/>
                <a:ea typeface="MS Mincho"/>
                <a:cs typeface="Times New Roman" panose="02020603050405020304" pitchFamily="18" charset="0"/>
              </a:rPr>
              <a:t> </a:t>
            </a:r>
            <a:r>
              <a:rPr lang="ru-RU" kern="100" dirty="0" err="1">
                <a:solidFill>
                  <a:srgbClr val="00000A"/>
                </a:solidFill>
                <a:effectLst/>
                <a:latin typeface="Times New Roman" panose="02020603050405020304" pitchFamily="18" charset="0"/>
                <a:ea typeface="MS Mincho"/>
                <a:cs typeface="Times New Roman" panose="02020603050405020304" pitchFamily="18" charset="0"/>
              </a:rPr>
              <a:t>square</a:t>
            </a:r>
            <a:r>
              <a:rPr lang="ru-RU" kern="100" dirty="0">
                <a:solidFill>
                  <a:srgbClr val="00000A"/>
                </a:solidFill>
                <a:effectLst/>
                <a:latin typeface="Times New Roman" panose="02020603050405020304" pitchFamily="18" charset="0"/>
                <a:ea typeface="MS Mincho"/>
                <a:cs typeface="Times New Roman" panose="02020603050405020304" pitchFamily="18" charset="0"/>
              </a:rPr>
              <a:t>, RMS):</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Рисунок 4"/>
          <p:cNvPicPr/>
          <p:nvPr/>
        </p:nvPicPr>
        <p:blipFill>
          <a:blip r:embed="rId3"/>
          <a:stretch>
            <a:fillRect/>
          </a:stretch>
        </p:blipFill>
        <p:spPr>
          <a:xfrm>
            <a:off x="4492942" y="4529285"/>
            <a:ext cx="3225165" cy="890440"/>
          </a:xfrm>
          <a:prstGeom prst="rect">
            <a:avLst/>
          </a:prstGeom>
        </p:spPr>
      </p:pic>
      <p:sp>
        <p:nvSpPr>
          <p:cNvPr id="6" name="Прямоугольник 5"/>
          <p:cNvSpPr/>
          <p:nvPr/>
        </p:nvSpPr>
        <p:spPr>
          <a:xfrm>
            <a:off x="876300" y="5419725"/>
            <a:ext cx="10458450" cy="685059"/>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Для периодического сигнала предельный переход выполнять не обязательно — достаточно выполнить усреднение по периоду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81480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52475" y="310903"/>
            <a:ext cx="10763250" cy="4141711"/>
          </a:xfrm>
          <a:prstGeom prst="rect">
            <a:avLst/>
          </a:prstGeom>
        </p:spPr>
        <p:txBody>
          <a:bodyPr wrap="square">
            <a:spAutoFit/>
          </a:bodyPr>
          <a:lstStyle/>
          <a:p>
            <a:pPr indent="450215" algn="ctr">
              <a:lnSpc>
                <a:spcPct val="107000"/>
              </a:lnSpc>
              <a:spcAft>
                <a:spcPts val="800"/>
              </a:spcAft>
            </a:pPr>
            <a:r>
              <a:rPr lang="ru-RU" b="1" kern="100" dirty="0">
                <a:solidFill>
                  <a:srgbClr val="00000A"/>
                </a:solidFill>
                <a:effectLst/>
                <a:latin typeface="Times New Roman" panose="02020603050405020304" pitchFamily="18" charset="0"/>
                <a:ea typeface="MS Mincho"/>
                <a:cs typeface="Times New Roman" panose="02020603050405020304" pitchFamily="18" charset="0"/>
              </a:rPr>
              <a:t>Ряд Фурье</a:t>
            </a:r>
          </a:p>
          <a:p>
            <a:pPr indent="450215" algn="just">
              <a:lnSpc>
                <a:spcPct val="107000"/>
              </a:lnSpc>
              <a:spcAft>
                <a:spcPts val="800"/>
              </a:spcAft>
            </a:pPr>
            <a:br>
              <a:rPr lang="ru-RU" kern="100" dirty="0">
                <a:solidFill>
                  <a:srgbClr val="00000A"/>
                </a:solidFill>
                <a:effectLst/>
                <a:latin typeface="Times New Roman" panose="02020603050405020304" pitchFamily="18" charset="0"/>
                <a:ea typeface="MS Mincho"/>
                <a:cs typeface="Times New Roman" panose="02020603050405020304" pitchFamily="18" charset="0"/>
              </a:rPr>
            </a:br>
            <a:r>
              <a:rPr lang="ru-RU" kern="100" dirty="0">
                <a:solidFill>
                  <a:srgbClr val="00000A"/>
                </a:solidFill>
                <a:effectLst/>
                <a:latin typeface="Times New Roman" panose="02020603050405020304" pitchFamily="18" charset="0"/>
                <a:ea typeface="MS Mincho"/>
                <a:cs typeface="Times New Roman" panose="02020603050405020304" pitchFamily="18" charset="0"/>
              </a:rPr>
              <a:t>Разложению в ряд Фурье могут подвергаться периодические сигналы. При этом они представляются в виде суммы гармонических функций либо комплексных экспонент с частотами, имеющими некоторый общий делитель. Чтобы такое разложение существовало, фрагмент сигнала длительностью в один период должен удовлетворять условиям Дирихле: </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 не должно быть разрывов второго рода (с уходящими в бесконечность ветвями функции);</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 число разрывов первого рода (скачков) должно быть конечным;</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 число экстремумов должно быть конечным (в качестве примера функции, которая на конечном интервале имеет бесконечное число экстремумов, можно привести </a:t>
            </a:r>
            <a:r>
              <a:rPr lang="ru-RU" kern="100" dirty="0" err="1">
                <a:solidFill>
                  <a:srgbClr val="00000A"/>
                </a:solidFill>
                <a:effectLst/>
                <a:latin typeface="Times New Roman" panose="02020603050405020304" pitchFamily="18" charset="0"/>
                <a:ea typeface="MS Mincho"/>
                <a:cs typeface="Times New Roman" panose="02020603050405020304" pitchFamily="18" charset="0"/>
              </a:rPr>
              <a:t>sin</a:t>
            </a:r>
            <a:r>
              <a:rPr lang="ru-RU" kern="100" dirty="0">
                <a:solidFill>
                  <a:srgbClr val="00000A"/>
                </a:solidFill>
                <a:effectLst/>
                <a:latin typeface="Times New Roman" panose="02020603050405020304" pitchFamily="18" charset="0"/>
                <a:ea typeface="MS Mincho"/>
                <a:cs typeface="Times New Roman" panose="02020603050405020304" pitchFamily="18" charset="0"/>
              </a:rPr>
              <a:t>(1/</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x</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в окрестности нуля).</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В зависимости от конкретной формы базисных функций различают несколько форм записи ряда Фурье.</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73291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95325" y="387224"/>
            <a:ext cx="6096000" cy="787652"/>
          </a:xfrm>
          <a:prstGeom prst="rect">
            <a:avLst/>
          </a:prstGeom>
        </p:spPr>
        <p:txBody>
          <a:bodyPr>
            <a:spAutoFit/>
          </a:bodyPr>
          <a:lstStyle/>
          <a:p>
            <a:pPr indent="450215" algn="just">
              <a:lnSpc>
                <a:spcPct val="107000"/>
              </a:lnSpc>
              <a:spcAft>
                <a:spcPts val="800"/>
              </a:spcAft>
            </a:pPr>
            <a:r>
              <a:rPr lang="ru-RU" b="1" kern="100" dirty="0">
                <a:solidFill>
                  <a:srgbClr val="00000A"/>
                </a:solidFill>
                <a:effectLst/>
                <a:latin typeface="Times New Roman" panose="02020603050405020304" pitchFamily="18" charset="0"/>
                <a:ea typeface="MS Mincho"/>
                <a:cs typeface="Times New Roman" panose="02020603050405020304" pitchFamily="18" charset="0"/>
              </a:rPr>
              <a:t>Синусно-косинусная форма</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В этом варианте ряд Фурье имеет следующий вид:</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Рисунок 2"/>
          <p:cNvPicPr/>
          <p:nvPr/>
        </p:nvPicPr>
        <p:blipFill>
          <a:blip r:embed="rId2"/>
          <a:stretch>
            <a:fillRect/>
          </a:stretch>
        </p:blipFill>
        <p:spPr>
          <a:xfrm>
            <a:off x="3563937" y="1364615"/>
            <a:ext cx="4779963" cy="721360"/>
          </a:xfrm>
          <a:prstGeom prst="rect">
            <a:avLst/>
          </a:prstGeom>
        </p:spPr>
      </p:pic>
      <p:sp>
        <p:nvSpPr>
          <p:cNvPr id="4" name="Прямоугольник 3"/>
          <p:cNvSpPr/>
          <p:nvPr/>
        </p:nvSpPr>
        <p:spPr>
          <a:xfrm>
            <a:off x="695325" y="2085975"/>
            <a:ext cx="10887075" cy="1277786"/>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Здесь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ω</a:t>
            </a:r>
            <a:r>
              <a:rPr lang="ru-RU" kern="100" baseline="-25000" dirty="0">
                <a:solidFill>
                  <a:srgbClr val="00000A"/>
                </a:solidFill>
                <a:effectLst/>
                <a:latin typeface="Times New Roman" panose="02020603050405020304" pitchFamily="18" charset="0"/>
                <a:ea typeface="MS Mincho"/>
                <a:cs typeface="Times New Roman" panose="02020603050405020304" pitchFamily="18" charset="0"/>
              </a:rPr>
              <a:t>1</a:t>
            </a:r>
            <a:r>
              <a:rPr lang="ru-RU" kern="100" dirty="0">
                <a:solidFill>
                  <a:srgbClr val="00000A"/>
                </a:solidFill>
                <a:effectLst/>
                <a:latin typeface="Times New Roman" panose="02020603050405020304" pitchFamily="18" charset="0"/>
                <a:ea typeface="MS Mincho"/>
                <a:cs typeface="Times New Roman" panose="02020603050405020304" pitchFamily="18" charset="0"/>
              </a:rPr>
              <a:t>=2</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π</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en-US" i="1" kern="100" dirty="0">
                <a:solidFill>
                  <a:srgbClr val="00000A"/>
                </a:solidFill>
                <a:effectLst/>
                <a:latin typeface="Times New Roman" panose="02020603050405020304" pitchFamily="18" charset="0"/>
                <a:ea typeface="MS Mincho"/>
                <a:cs typeface="Times New Roman" panose="02020603050405020304" pitchFamily="18" charset="0"/>
              </a:rPr>
              <a:t>T</a:t>
            </a:r>
            <a:r>
              <a:rPr lang="en-US" kern="100" dirty="0">
                <a:solidFill>
                  <a:srgbClr val="00000A"/>
                </a:solidFill>
                <a:effectLst/>
                <a:latin typeface="Times New Roman" panose="02020603050405020304" pitchFamily="18" charset="0"/>
                <a:ea typeface="MS Mincho"/>
                <a:cs typeface="Times New Roman" panose="02020603050405020304" pitchFamily="18" charset="0"/>
              </a:rPr>
              <a:t> </a:t>
            </a:r>
            <a:r>
              <a:rPr lang="ru-RU" kern="100" dirty="0">
                <a:solidFill>
                  <a:srgbClr val="00000A"/>
                </a:solidFill>
                <a:effectLst/>
                <a:latin typeface="Times New Roman" panose="02020603050405020304" pitchFamily="18" charset="0"/>
                <a:ea typeface="MS Mincho"/>
                <a:cs typeface="Times New Roman" panose="02020603050405020304" pitchFamily="18" charset="0"/>
              </a:rPr>
              <a:t> - круговая частота, соответствующая периоду повторения сигнала, равному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Входящие в формулу кратные ей частоты </a:t>
            </a:r>
            <a:r>
              <a:rPr lang="en-US" i="1" kern="100" dirty="0">
                <a:effectLst/>
                <a:latin typeface="Times New Roman" panose="02020603050405020304" pitchFamily="18" charset="0"/>
                <a:ea typeface="Calibri" panose="020F0502020204030204" pitchFamily="34" charset="0"/>
                <a:cs typeface="Times New Roman" panose="02020603050405020304" pitchFamily="18" charset="0"/>
              </a:rPr>
              <a:t>k</a:t>
            </a:r>
            <a:r>
              <a:rPr lang="en-US" kern="100" dirty="0">
                <a:solidFill>
                  <a:srgbClr val="00000A"/>
                </a:solidFill>
                <a:effectLst/>
                <a:latin typeface="Times New Roman" panose="02020603050405020304" pitchFamily="18" charset="0"/>
                <a:ea typeface="MS Mincho"/>
                <a:cs typeface="Times New Roman" panose="02020603050405020304" pitchFamily="18" charset="0"/>
              </a:rPr>
              <a:t>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ω</a:t>
            </a:r>
            <a:r>
              <a:rPr lang="ru-RU" kern="100" baseline="-25000" dirty="0">
                <a:solidFill>
                  <a:srgbClr val="00000A"/>
                </a:solidFill>
                <a:effectLst/>
                <a:latin typeface="Times New Roman" panose="02020603050405020304" pitchFamily="18" charset="0"/>
                <a:ea typeface="MS Mincho"/>
                <a:cs typeface="Times New Roman" panose="02020603050405020304" pitchFamily="18" charset="0"/>
              </a:rPr>
              <a:t>1</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называются гармониками; гармоники нумеруются в соответствии с индексом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k</a:t>
            </a:r>
            <a:r>
              <a:rPr lang="ru-RU" kern="100" dirty="0">
                <a:solidFill>
                  <a:srgbClr val="00000A"/>
                </a:solidFill>
                <a:effectLst/>
                <a:latin typeface="Times New Roman" panose="02020603050405020304" pitchFamily="18" charset="0"/>
                <a:ea typeface="MS Mincho"/>
                <a:cs typeface="Times New Roman" panose="02020603050405020304" pitchFamily="18" charset="0"/>
              </a:rPr>
              <a:t>; частота </a:t>
            </a:r>
            <a:r>
              <a:rPr lang="en-US" i="1" kern="100" dirty="0">
                <a:effectLst/>
                <a:latin typeface="Times New Roman" panose="02020603050405020304" pitchFamily="18" charset="0"/>
                <a:ea typeface="Calibri" panose="020F0502020204030204" pitchFamily="34" charset="0"/>
                <a:cs typeface="Times New Roman" panose="02020603050405020304" pitchFamily="18" charset="0"/>
              </a:rPr>
              <a:t>k</a:t>
            </a:r>
            <a:r>
              <a:rPr lang="en-US" kern="100" dirty="0">
                <a:solidFill>
                  <a:srgbClr val="00000A"/>
                </a:solidFill>
                <a:effectLst/>
                <a:latin typeface="Times New Roman" panose="02020603050405020304" pitchFamily="18" charset="0"/>
                <a:ea typeface="MS Mincho"/>
                <a:cs typeface="Times New Roman" panose="02020603050405020304" pitchFamily="18" charset="0"/>
              </a:rPr>
              <a:t>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ω</a:t>
            </a:r>
            <a:r>
              <a:rPr lang="en-US" kern="100" baseline="-25000" dirty="0">
                <a:solidFill>
                  <a:srgbClr val="00000A"/>
                </a:solidFill>
                <a:effectLst/>
                <a:latin typeface="Times New Roman" panose="02020603050405020304" pitchFamily="18" charset="0"/>
                <a:ea typeface="MS Mincho"/>
                <a:cs typeface="Times New Roman" panose="02020603050405020304" pitchFamily="18" charset="0"/>
              </a:rPr>
              <a:t>k</a:t>
            </a:r>
            <a:r>
              <a:rPr lang="en-US" i="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1" kern="100" dirty="0">
                <a:effectLst/>
                <a:latin typeface="Times New Roman" panose="02020603050405020304" pitchFamily="18" charset="0"/>
                <a:ea typeface="Calibri" panose="020F0502020204030204" pitchFamily="34" charset="0"/>
                <a:cs typeface="Times New Roman" panose="02020603050405020304" pitchFamily="18" charset="0"/>
              </a:rPr>
              <a:t>k</a:t>
            </a:r>
            <a:r>
              <a:rPr lang="en-US" kern="100" dirty="0">
                <a:solidFill>
                  <a:srgbClr val="00000A"/>
                </a:solidFill>
                <a:effectLst/>
                <a:latin typeface="Times New Roman" panose="02020603050405020304" pitchFamily="18" charset="0"/>
                <a:ea typeface="MS Mincho"/>
                <a:cs typeface="Times New Roman" panose="02020603050405020304" pitchFamily="18" charset="0"/>
              </a:rPr>
              <a:t>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ω</a:t>
            </a:r>
            <a:r>
              <a:rPr lang="ru-RU" kern="100" baseline="-25000" dirty="0">
                <a:solidFill>
                  <a:srgbClr val="00000A"/>
                </a:solidFill>
                <a:effectLst/>
                <a:latin typeface="Times New Roman" panose="02020603050405020304" pitchFamily="18" charset="0"/>
                <a:ea typeface="MS Mincho"/>
                <a:cs typeface="Times New Roman" panose="02020603050405020304" pitchFamily="18" charset="0"/>
              </a:rPr>
              <a:t>1</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называется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k</a:t>
            </a:r>
            <a:r>
              <a:rPr lang="ru-RU" kern="100" dirty="0">
                <a:solidFill>
                  <a:srgbClr val="00000A"/>
                </a:solidFill>
                <a:effectLst/>
                <a:latin typeface="Times New Roman" panose="02020603050405020304" pitchFamily="18" charset="0"/>
                <a:ea typeface="MS Mincho"/>
                <a:cs typeface="Times New Roman" panose="02020603050405020304" pitchFamily="18" charset="0"/>
              </a:rPr>
              <a:t>-й гармоникой сигнала. Коэффициенты ряда </a:t>
            </a:r>
            <a:r>
              <a:rPr lang="ru-RU" i="1" kern="100" dirty="0" err="1">
                <a:solidFill>
                  <a:srgbClr val="00000A"/>
                </a:solidFill>
                <a:effectLst/>
                <a:latin typeface="Times New Roman" panose="02020603050405020304" pitchFamily="18" charset="0"/>
                <a:ea typeface="MS Mincho"/>
                <a:cs typeface="Times New Roman" panose="02020603050405020304" pitchFamily="18" charset="0"/>
              </a:rPr>
              <a:t>a</a:t>
            </a:r>
            <a:r>
              <a:rPr lang="ru-RU" kern="100" baseline="-25000" dirty="0" err="1">
                <a:solidFill>
                  <a:srgbClr val="00000A"/>
                </a:solidFill>
                <a:effectLst/>
                <a:latin typeface="Times New Roman" panose="02020603050405020304" pitchFamily="18" charset="0"/>
                <a:ea typeface="MS Mincho"/>
                <a:cs typeface="Times New Roman" panose="02020603050405020304" pitchFamily="18" charset="0"/>
              </a:rPr>
              <a:t>k</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и </a:t>
            </a:r>
            <a:r>
              <a:rPr lang="ru-RU" i="1" kern="100" dirty="0" err="1">
                <a:solidFill>
                  <a:srgbClr val="00000A"/>
                </a:solidFill>
                <a:effectLst/>
                <a:latin typeface="Times New Roman" panose="02020603050405020304" pitchFamily="18" charset="0"/>
                <a:ea typeface="MS Mincho"/>
                <a:cs typeface="Times New Roman" panose="02020603050405020304" pitchFamily="18" charset="0"/>
              </a:rPr>
              <a:t>b</a:t>
            </a:r>
            <a:r>
              <a:rPr lang="ru-RU" kern="100" baseline="-25000" dirty="0" err="1">
                <a:solidFill>
                  <a:srgbClr val="00000A"/>
                </a:solidFill>
                <a:effectLst/>
                <a:latin typeface="Times New Roman" panose="02020603050405020304" pitchFamily="18" charset="0"/>
                <a:ea typeface="MS Mincho"/>
                <a:cs typeface="Times New Roman" panose="02020603050405020304" pitchFamily="18" charset="0"/>
              </a:rPr>
              <a:t>k</a:t>
            </a:r>
            <a:r>
              <a:rPr lang="ru-RU" kern="100" dirty="0">
                <a:solidFill>
                  <a:srgbClr val="00000A"/>
                </a:solidFill>
                <a:effectLst/>
                <a:latin typeface="Times New Roman" panose="02020603050405020304" pitchFamily="18" charset="0"/>
                <a:ea typeface="MS Mincho"/>
                <a:cs typeface="Times New Roman" panose="02020603050405020304" pitchFamily="18" charset="0"/>
              </a:rPr>
              <a:t> рассчитываются по формулам</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Рисунок 4"/>
          <p:cNvPicPr/>
          <p:nvPr/>
        </p:nvPicPr>
        <p:blipFill>
          <a:blip r:embed="rId3"/>
          <a:stretch>
            <a:fillRect/>
          </a:stretch>
        </p:blipFill>
        <p:spPr>
          <a:xfrm>
            <a:off x="3292474" y="3363761"/>
            <a:ext cx="5337175" cy="721360"/>
          </a:xfrm>
          <a:prstGeom prst="rect">
            <a:avLst/>
          </a:prstGeom>
        </p:spPr>
      </p:pic>
      <p:sp>
        <p:nvSpPr>
          <p:cNvPr id="6" name="Прямоугольник 5"/>
          <p:cNvSpPr/>
          <p:nvPr/>
        </p:nvSpPr>
        <p:spPr>
          <a:xfrm>
            <a:off x="695324" y="4085121"/>
            <a:ext cx="10887075" cy="981423"/>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Константа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a</a:t>
            </a:r>
            <a:r>
              <a:rPr lang="ru-RU" kern="100" baseline="-25000" dirty="0">
                <a:solidFill>
                  <a:srgbClr val="00000A"/>
                </a:solidFill>
                <a:effectLst/>
                <a:latin typeface="Times New Roman" panose="02020603050405020304" pitchFamily="18" charset="0"/>
                <a:ea typeface="MS Mincho"/>
                <a:cs typeface="Times New Roman" panose="02020603050405020304" pitchFamily="18" charset="0"/>
              </a:rPr>
              <a:t>0</a:t>
            </a:r>
            <a:r>
              <a:rPr lang="ru-RU" kern="100" dirty="0">
                <a:solidFill>
                  <a:srgbClr val="00000A"/>
                </a:solidFill>
                <a:effectLst/>
                <a:latin typeface="Times New Roman" panose="02020603050405020304" pitchFamily="18" charset="0"/>
                <a:ea typeface="MS Mincho"/>
                <a:cs typeface="Times New Roman" panose="02020603050405020304" pitchFamily="18" charset="0"/>
              </a:rPr>
              <a:t> рассчитывается по общей формуле для </a:t>
            </a:r>
            <a:r>
              <a:rPr lang="ru-RU" i="1" kern="100" dirty="0" err="1">
                <a:solidFill>
                  <a:srgbClr val="00000A"/>
                </a:solidFill>
                <a:effectLst/>
                <a:latin typeface="Times New Roman" panose="02020603050405020304" pitchFamily="18" charset="0"/>
                <a:ea typeface="MS Mincho"/>
                <a:cs typeface="Times New Roman" panose="02020603050405020304" pitchFamily="18" charset="0"/>
              </a:rPr>
              <a:t>a</a:t>
            </a:r>
            <a:r>
              <a:rPr lang="ru-RU" kern="100" baseline="-25000" dirty="0" err="1">
                <a:solidFill>
                  <a:srgbClr val="00000A"/>
                </a:solidFill>
                <a:effectLst/>
                <a:latin typeface="Times New Roman" panose="02020603050405020304" pitchFamily="18" charset="0"/>
                <a:ea typeface="MS Mincho"/>
                <a:cs typeface="Times New Roman" panose="02020603050405020304" pitchFamily="18" charset="0"/>
              </a:rPr>
              <a:t>k</a:t>
            </a:r>
            <a:r>
              <a:rPr lang="ru-RU" kern="100" dirty="0">
                <a:solidFill>
                  <a:srgbClr val="00000A"/>
                </a:solidFill>
                <a:effectLst/>
                <a:latin typeface="Times New Roman" panose="02020603050405020304" pitchFamily="18" charset="0"/>
                <a:ea typeface="MS Mincho"/>
                <a:cs typeface="Times New Roman" panose="02020603050405020304" pitchFamily="18" charset="0"/>
              </a:rPr>
              <a:t>. Ради этой общности и введена несколько странная на первый взгляд форма записи постоянного слагаемого (с делением на два). Само же это слагаемое представляет собой среднее значение сигнала на периоде:</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Рисунок 6"/>
          <p:cNvPicPr/>
          <p:nvPr/>
        </p:nvPicPr>
        <p:blipFill>
          <a:blip r:embed="rId4"/>
          <a:stretch>
            <a:fillRect/>
          </a:stretch>
        </p:blipFill>
        <p:spPr>
          <a:xfrm>
            <a:off x="4899024" y="5066544"/>
            <a:ext cx="2109788" cy="740078"/>
          </a:xfrm>
          <a:prstGeom prst="rect">
            <a:avLst/>
          </a:prstGeom>
        </p:spPr>
      </p:pic>
    </p:spTree>
    <p:extLst>
      <p:ext uri="{BB962C8B-B14F-4D97-AF65-F5344CB8AC3E}">
        <p14:creationId xmlns:p14="http://schemas.microsoft.com/office/powerpoint/2010/main" val="3419923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76299" y="923925"/>
            <a:ext cx="10429875" cy="4515210"/>
          </a:xfrm>
          <a:prstGeom prst="rect">
            <a:avLst/>
          </a:prstGeom>
        </p:spPr>
        <p:txBody>
          <a:bodyPr wrap="square">
            <a:spAutoFit/>
          </a:bodyPr>
          <a:lstStyle/>
          <a:p>
            <a:pPr indent="450215" algn="just">
              <a:lnSpc>
                <a:spcPct val="107000"/>
              </a:lnSpc>
              <a:spcAft>
                <a:spcPts val="800"/>
              </a:spcAft>
            </a:pP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Пределы интегрирования не обязательно должны быть такими, как в приведенных выше формулах (от –</a:t>
            </a:r>
            <a:r>
              <a:rPr lang="ru-RU" sz="2400"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/2 до </a:t>
            </a:r>
            <a:r>
              <a:rPr lang="ru-RU" sz="2400"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/2). Интегрирование может производиться по любому интервалу длиной </a:t>
            </a:r>
            <a:r>
              <a:rPr lang="ru-RU" sz="2400"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 — результат от этого не изменится. Конкретные пределы выбираются из соображений удобства вычислений; например, может оказаться удобнее выполнять интегрирование от 0 до </a:t>
            </a:r>
            <a:r>
              <a:rPr lang="ru-RU" sz="2400"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a:t>
            </a:r>
            <a:endParaRPr lang="ru-RU"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Если </a:t>
            </a:r>
            <a:r>
              <a:rPr lang="ru-RU" sz="2400" i="1" kern="100" dirty="0">
                <a:solidFill>
                  <a:srgbClr val="00000A"/>
                </a:solidFill>
                <a:effectLst/>
                <a:latin typeface="Times New Roman" panose="02020603050405020304" pitchFamily="18" charset="0"/>
                <a:ea typeface="MS Mincho"/>
                <a:cs typeface="Times New Roman" panose="02020603050405020304" pitchFamily="18" charset="0"/>
              </a:rPr>
              <a:t>s</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a:t>
            </a:r>
            <a:r>
              <a:rPr lang="ru-RU" sz="2400"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 является четной функцией, то все </a:t>
            </a:r>
            <a:r>
              <a:rPr lang="ru-RU" sz="2400" i="1" kern="100" dirty="0" err="1">
                <a:solidFill>
                  <a:srgbClr val="00000A"/>
                </a:solidFill>
                <a:effectLst/>
                <a:latin typeface="Times New Roman" panose="02020603050405020304" pitchFamily="18" charset="0"/>
                <a:ea typeface="MS Mincho"/>
                <a:cs typeface="Times New Roman" panose="02020603050405020304" pitchFamily="18" charset="0"/>
              </a:rPr>
              <a:t>b</a:t>
            </a:r>
            <a:r>
              <a:rPr lang="ru-RU" sz="2400" kern="100" baseline="-25000" dirty="0" err="1">
                <a:solidFill>
                  <a:srgbClr val="00000A"/>
                </a:solidFill>
                <a:effectLst/>
                <a:latin typeface="Times New Roman" panose="02020603050405020304" pitchFamily="18" charset="0"/>
                <a:ea typeface="MS Mincho"/>
                <a:cs typeface="Times New Roman" panose="02020603050405020304" pitchFamily="18" charset="0"/>
              </a:rPr>
              <a:t>k</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 будут равны нулю и в формуле ряда Фурье будут присутствовать только косинусные слагаемые. Если </a:t>
            </a:r>
            <a:r>
              <a:rPr lang="ru-RU" sz="2400" i="1" kern="100" dirty="0">
                <a:solidFill>
                  <a:srgbClr val="00000A"/>
                </a:solidFill>
                <a:effectLst/>
                <a:latin typeface="Times New Roman" panose="02020603050405020304" pitchFamily="18" charset="0"/>
                <a:ea typeface="MS Mincho"/>
                <a:cs typeface="Times New Roman" panose="02020603050405020304" pitchFamily="18" charset="0"/>
              </a:rPr>
              <a:t>s</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a:t>
            </a:r>
            <a:r>
              <a:rPr lang="ru-RU" sz="2400"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 является нечетной функцией, равны нулю будут, наоборот, косинусные коэффициенты </a:t>
            </a:r>
            <a:r>
              <a:rPr lang="ru-RU" sz="2400" i="1" kern="100" dirty="0" err="1">
                <a:solidFill>
                  <a:srgbClr val="00000A"/>
                </a:solidFill>
                <a:effectLst/>
                <a:latin typeface="Times New Roman" panose="02020603050405020304" pitchFamily="18" charset="0"/>
                <a:ea typeface="MS Mincho"/>
                <a:cs typeface="Times New Roman" panose="02020603050405020304" pitchFamily="18" charset="0"/>
              </a:rPr>
              <a:t>a</a:t>
            </a:r>
            <a:r>
              <a:rPr lang="ru-RU" sz="2400" kern="100" baseline="-25000" dirty="0" err="1">
                <a:solidFill>
                  <a:srgbClr val="00000A"/>
                </a:solidFill>
                <a:effectLst/>
                <a:latin typeface="Times New Roman" panose="02020603050405020304" pitchFamily="18" charset="0"/>
                <a:ea typeface="MS Mincho"/>
                <a:cs typeface="Times New Roman" panose="02020603050405020304" pitchFamily="18" charset="0"/>
              </a:rPr>
              <a:t>k</a:t>
            </a:r>
            <a:r>
              <a:rPr lang="ru-RU" sz="2400" kern="100" dirty="0">
                <a:solidFill>
                  <a:srgbClr val="00000A"/>
                </a:solidFill>
                <a:effectLst/>
                <a:latin typeface="Times New Roman" panose="02020603050405020304" pitchFamily="18" charset="0"/>
                <a:ea typeface="MS Mincho"/>
                <a:cs typeface="Times New Roman" panose="02020603050405020304" pitchFamily="18" charset="0"/>
              </a:rPr>
              <a:t> , и в формуле останутся лишь синусные слагаемые.</a:t>
            </a:r>
            <a:endParaRPr lang="ru-RU"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43320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47724" y="431585"/>
            <a:ext cx="10734675" cy="1676741"/>
          </a:xfrm>
          <a:prstGeom prst="rect">
            <a:avLst/>
          </a:prstGeom>
        </p:spPr>
        <p:txBody>
          <a:bodyPr wrap="square">
            <a:spAutoFit/>
          </a:bodyPr>
          <a:lstStyle/>
          <a:p>
            <a:pPr indent="450215" algn="just">
              <a:lnSpc>
                <a:spcPct val="107000"/>
              </a:lnSpc>
              <a:spcAft>
                <a:spcPts val="800"/>
              </a:spcAft>
            </a:pPr>
            <a:r>
              <a:rPr lang="ru-RU" b="1" kern="100" dirty="0">
                <a:solidFill>
                  <a:srgbClr val="00000A"/>
                </a:solidFill>
                <a:effectLst/>
                <a:latin typeface="Times New Roman" panose="02020603050405020304" pitchFamily="18" charset="0"/>
                <a:ea typeface="MS Mincho"/>
                <a:cs typeface="Times New Roman" panose="02020603050405020304" pitchFamily="18" charset="0"/>
              </a:rPr>
              <a:t>Вещественная форма</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Некоторое неудобство синусно-косинусной формы ряда Фурье состоит в том, что для каждой гармоники с частотой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kω</a:t>
            </a:r>
            <a:r>
              <a:rPr lang="ru-RU" kern="100" baseline="-25000" dirty="0">
                <a:solidFill>
                  <a:srgbClr val="00000A"/>
                </a:solidFill>
                <a:effectLst/>
                <a:latin typeface="Times New Roman" panose="02020603050405020304" pitchFamily="18" charset="0"/>
                <a:ea typeface="MS Mincho"/>
                <a:cs typeface="Times New Roman" panose="02020603050405020304" pitchFamily="18" charset="0"/>
              </a:rPr>
              <a:t>1</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в формуле фигурируют два слагаемых - синус и косинус. Воспользовавшись формулами тригонометрических преобразований, сумму этих двух слагаемых можно трансформировать в косинус той же частоты с иной амплитудой и некоторой начальной фазой:</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Рисунок 2"/>
          <p:cNvPicPr/>
          <p:nvPr/>
        </p:nvPicPr>
        <p:blipFill>
          <a:blip r:embed="rId2"/>
          <a:stretch>
            <a:fillRect/>
          </a:stretch>
        </p:blipFill>
        <p:spPr>
          <a:xfrm>
            <a:off x="4358479" y="2198052"/>
            <a:ext cx="3713163" cy="592773"/>
          </a:xfrm>
          <a:prstGeom prst="rect">
            <a:avLst/>
          </a:prstGeom>
        </p:spPr>
      </p:pic>
      <p:sp>
        <p:nvSpPr>
          <p:cNvPr id="4" name="Прямоугольник 3"/>
          <p:cNvSpPr/>
          <p:nvPr/>
        </p:nvSpPr>
        <p:spPr>
          <a:xfrm>
            <a:off x="847724" y="2790825"/>
            <a:ext cx="487378" cy="388696"/>
          </a:xfrm>
          <a:prstGeom prst="rect">
            <a:avLst/>
          </a:prstGeom>
        </p:spPr>
        <p:txBody>
          <a:bodyPr wrap="none">
            <a:spAutoFit/>
          </a:bodyPr>
          <a:lstStyle/>
          <a:p>
            <a:pPr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где</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Рисунок 4"/>
          <p:cNvPicPr/>
          <p:nvPr/>
        </p:nvPicPr>
        <p:blipFill>
          <a:blip r:embed="rId3"/>
          <a:stretch>
            <a:fillRect/>
          </a:stretch>
        </p:blipFill>
        <p:spPr>
          <a:xfrm>
            <a:off x="3988987" y="3179521"/>
            <a:ext cx="4452146" cy="1440104"/>
          </a:xfrm>
          <a:prstGeom prst="rect">
            <a:avLst/>
          </a:prstGeom>
        </p:spPr>
      </p:pic>
      <p:sp>
        <p:nvSpPr>
          <p:cNvPr id="6" name="Прямоугольник 5"/>
          <p:cNvSpPr/>
          <p:nvPr/>
        </p:nvSpPr>
        <p:spPr>
          <a:xfrm>
            <a:off x="847723" y="4526247"/>
            <a:ext cx="10734675" cy="1973104"/>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Если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s</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kern="100" dirty="0">
                <a:solidFill>
                  <a:srgbClr val="00000A"/>
                </a:solidFill>
                <a:effectLst/>
                <a:latin typeface="Times New Roman" panose="02020603050405020304" pitchFamily="18" charset="0"/>
                <a:ea typeface="MS Mincho"/>
                <a:cs typeface="Times New Roman" panose="02020603050405020304" pitchFamily="18" charset="0"/>
              </a:rPr>
              <a:t>) является четной функцией, фазы </a:t>
            </a:r>
            <a:r>
              <a:rPr lang="ru-RU" i="1" kern="100" dirty="0" err="1">
                <a:solidFill>
                  <a:srgbClr val="00000A"/>
                </a:solidFill>
                <a:effectLst/>
                <a:latin typeface="Times New Roman" panose="02020603050405020304" pitchFamily="18" charset="0"/>
                <a:ea typeface="MS Mincho"/>
                <a:cs typeface="Times New Roman" panose="02020603050405020304" pitchFamily="18" charset="0"/>
              </a:rPr>
              <a:t>ϕk</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могут принимать только значения 0 и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π</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а если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s</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kern="100" dirty="0">
                <a:solidFill>
                  <a:srgbClr val="00000A"/>
                </a:solidFill>
                <a:effectLst/>
                <a:latin typeface="Times New Roman" panose="02020603050405020304" pitchFamily="18" charset="0"/>
                <a:ea typeface="MS Mincho"/>
                <a:cs typeface="Times New Roman" panose="02020603050405020304" pitchFamily="18" charset="0"/>
              </a:rPr>
              <a:t>) - функция нечетная, то возможные значения для фазы равны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π</a:t>
            </a:r>
            <a:r>
              <a:rPr lang="ru-RU" kern="100" dirty="0">
                <a:solidFill>
                  <a:srgbClr val="00000A"/>
                </a:solidFill>
                <a:effectLst/>
                <a:latin typeface="Times New Roman" panose="02020603050405020304" pitchFamily="18" charset="0"/>
                <a:ea typeface="MS Mincho"/>
                <a:cs typeface="Times New Roman" panose="02020603050405020304" pitchFamily="18" charset="0"/>
              </a:rPr>
              <a:t>/2.</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Данная форма представления ряда Фурье является наиболее естественной с "инженерной" точки зрения, однако ее неудобство заключается в том, что параметры </a:t>
            </a:r>
            <a:r>
              <a:rPr lang="ru-RU" i="1" kern="100" dirty="0" err="1">
                <a:solidFill>
                  <a:srgbClr val="00000A"/>
                </a:solidFill>
                <a:effectLst/>
                <a:latin typeface="Times New Roman" panose="02020603050405020304" pitchFamily="18" charset="0"/>
                <a:ea typeface="MS Mincho"/>
                <a:cs typeface="Times New Roman" panose="02020603050405020304" pitchFamily="18" charset="0"/>
              </a:rPr>
              <a:t>A</a:t>
            </a:r>
            <a:r>
              <a:rPr lang="ru-RU" kern="100" baseline="-25000" dirty="0" err="1">
                <a:solidFill>
                  <a:srgbClr val="00000A"/>
                </a:solidFill>
                <a:effectLst/>
                <a:latin typeface="Times New Roman" panose="02020603050405020304" pitchFamily="18" charset="0"/>
                <a:ea typeface="MS Mincho"/>
                <a:cs typeface="Times New Roman" panose="02020603050405020304" pitchFamily="18" charset="0"/>
              </a:rPr>
              <a:t>k</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и </a:t>
            </a:r>
            <a:r>
              <a:rPr lang="ru-RU" i="1" kern="100" dirty="0" err="1">
                <a:solidFill>
                  <a:srgbClr val="00000A"/>
                </a:solidFill>
                <a:effectLst/>
                <a:latin typeface="Times New Roman" panose="02020603050405020304" pitchFamily="18" charset="0"/>
                <a:ea typeface="MS Mincho"/>
                <a:cs typeface="Times New Roman" panose="02020603050405020304" pitchFamily="18" charset="0"/>
              </a:rPr>
              <a:t>ϕ</a:t>
            </a:r>
            <a:r>
              <a:rPr lang="ru-RU" kern="100" baseline="-25000" dirty="0" err="1">
                <a:solidFill>
                  <a:srgbClr val="00000A"/>
                </a:solidFill>
                <a:effectLst/>
                <a:latin typeface="Times New Roman" panose="02020603050405020304" pitchFamily="18" charset="0"/>
                <a:ea typeface="MS Mincho"/>
                <a:cs typeface="Times New Roman" panose="02020603050405020304" pitchFamily="18" charset="0"/>
              </a:rPr>
              <a:t>k</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не рассчитываются напрямую — они выражаются либо через синусные и косинусные коэффициенты синусно-косинусной формы ряда Фурье, либо через коэффициенты рассматриваемой далее комплексной формы ряда Фурье.</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4137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71524" y="417301"/>
            <a:ext cx="10601325" cy="2075696"/>
          </a:xfrm>
          <a:prstGeom prst="rect">
            <a:avLst/>
          </a:prstGeom>
        </p:spPr>
        <p:txBody>
          <a:bodyPr wrap="square">
            <a:spAutoFit/>
          </a:bodyPr>
          <a:lstStyle/>
          <a:p>
            <a:pPr indent="450215" algn="just">
              <a:lnSpc>
                <a:spcPct val="107000"/>
              </a:lnSpc>
              <a:spcAft>
                <a:spcPts val="800"/>
              </a:spcAft>
            </a:pPr>
            <a:r>
              <a:rPr lang="ru-RU" b="1" kern="100" dirty="0">
                <a:solidFill>
                  <a:srgbClr val="00000A"/>
                </a:solidFill>
                <a:effectLst/>
                <a:latin typeface="Times New Roman" panose="02020603050405020304" pitchFamily="18" charset="0"/>
                <a:ea typeface="MS Mincho"/>
                <a:cs typeface="Times New Roman" panose="02020603050405020304" pitchFamily="18" charset="0"/>
              </a:rPr>
              <a:t>Комплексная форма</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Данная форма представления ряда Фурье является, пожалуй, наиболее </a:t>
            </a:r>
            <a:r>
              <a:rPr lang="ru-RU" kern="100" dirty="0" err="1">
                <a:solidFill>
                  <a:srgbClr val="00000A"/>
                </a:solidFill>
                <a:effectLst/>
                <a:latin typeface="Times New Roman" panose="02020603050405020304" pitchFamily="18" charset="0"/>
                <a:ea typeface="MS Mincho"/>
                <a:cs typeface="Times New Roman" panose="02020603050405020304" pitchFamily="18" charset="0"/>
              </a:rPr>
              <a:t>употребимой</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в радиотехнике. Она получается из вещественной формы представлением косинуса в виде </a:t>
            </a:r>
            <a:r>
              <a:rPr lang="ru-RU" kern="100" dirty="0" err="1">
                <a:solidFill>
                  <a:srgbClr val="00000A"/>
                </a:solidFill>
                <a:effectLst/>
                <a:latin typeface="Times New Roman" panose="02020603050405020304" pitchFamily="18" charset="0"/>
                <a:ea typeface="MS Mincho"/>
                <a:cs typeface="Times New Roman" panose="02020603050405020304" pitchFamily="18" charset="0"/>
              </a:rPr>
              <a:t>полусуммы</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комплексных экспонент (такое представление вытекает из формулы Эйлера </a:t>
            </a:r>
            <a:r>
              <a:rPr lang="en-US" kern="100" dirty="0">
                <a:solidFill>
                  <a:srgbClr val="00000A"/>
                </a:solidFill>
                <a:effectLst/>
                <a:latin typeface="Times New Roman" panose="02020603050405020304" pitchFamily="18" charset="0"/>
                <a:ea typeface="MS Mincho"/>
                <a:cs typeface="Times New Roman" panose="02020603050405020304" pitchFamily="18" charset="0"/>
              </a:rPr>
              <a:t>e </a:t>
            </a:r>
            <a:r>
              <a:rPr lang="en-US" i="1" kern="100" baseline="30000" dirty="0" err="1">
                <a:solidFill>
                  <a:srgbClr val="00000A"/>
                </a:solidFill>
                <a:effectLst/>
                <a:latin typeface="Times New Roman" panose="02020603050405020304" pitchFamily="18" charset="0"/>
                <a:ea typeface="MS Mincho"/>
                <a:cs typeface="Times New Roman" panose="02020603050405020304" pitchFamily="18" charset="0"/>
              </a:rPr>
              <a:t>jx</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en-US" kern="100" dirty="0" err="1">
                <a:solidFill>
                  <a:srgbClr val="00000A"/>
                </a:solidFill>
                <a:effectLst/>
                <a:latin typeface="Times New Roman" panose="02020603050405020304" pitchFamily="18" charset="0"/>
                <a:ea typeface="MS Mincho"/>
                <a:cs typeface="Times New Roman" panose="02020603050405020304" pitchFamily="18" charset="0"/>
              </a:rPr>
              <a:t>cos</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en-US" i="1" kern="100" dirty="0">
                <a:solidFill>
                  <a:srgbClr val="00000A"/>
                </a:solidFill>
                <a:effectLst/>
                <a:latin typeface="Times New Roman" panose="02020603050405020304" pitchFamily="18" charset="0"/>
                <a:ea typeface="MS Mincho"/>
                <a:cs typeface="Times New Roman" panose="02020603050405020304" pitchFamily="18" charset="0"/>
              </a:rPr>
              <a:t>x</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en-US" i="1" kern="100" dirty="0">
                <a:solidFill>
                  <a:srgbClr val="00000A"/>
                </a:solidFill>
                <a:effectLst/>
                <a:latin typeface="Times New Roman" panose="02020603050405020304" pitchFamily="18" charset="0"/>
                <a:ea typeface="MS Mincho"/>
                <a:cs typeface="Times New Roman" panose="02020603050405020304" pitchFamily="18" charset="0"/>
              </a:rPr>
              <a:t>j</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en-US" kern="100" dirty="0">
                <a:solidFill>
                  <a:srgbClr val="00000A"/>
                </a:solidFill>
                <a:effectLst/>
                <a:latin typeface="Times New Roman" panose="02020603050405020304" pitchFamily="18" charset="0"/>
                <a:ea typeface="MS Mincho"/>
                <a:cs typeface="Times New Roman" panose="02020603050405020304" pitchFamily="18" charset="0"/>
              </a:rPr>
              <a:t>sin</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en-US" i="1" kern="100" dirty="0">
                <a:solidFill>
                  <a:srgbClr val="00000A"/>
                </a:solidFill>
                <a:effectLst/>
                <a:latin typeface="Times New Roman" panose="02020603050405020304" pitchFamily="18" charset="0"/>
                <a:ea typeface="MS Mincho"/>
                <a:cs typeface="Times New Roman" panose="02020603050405020304" pitchFamily="18" charset="0"/>
              </a:rPr>
              <a:t>x</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ru-RU"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Применив данное преобразование к вещественной форме ряда Фурье, получим суммы комплексных экспонент с положительными и отрицательными показателями:</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Рисунок 2"/>
          <p:cNvPicPr/>
          <p:nvPr/>
        </p:nvPicPr>
        <p:blipFill>
          <a:blip r:embed="rId2"/>
          <a:stretch>
            <a:fillRect/>
          </a:stretch>
        </p:blipFill>
        <p:spPr>
          <a:xfrm>
            <a:off x="3086099" y="2492997"/>
            <a:ext cx="5743575" cy="669303"/>
          </a:xfrm>
          <a:prstGeom prst="rect">
            <a:avLst/>
          </a:prstGeom>
        </p:spPr>
      </p:pic>
      <p:sp>
        <p:nvSpPr>
          <p:cNvPr id="4" name="Прямоугольник 3"/>
          <p:cNvSpPr/>
          <p:nvPr/>
        </p:nvSpPr>
        <p:spPr>
          <a:xfrm>
            <a:off x="771523" y="3162300"/>
            <a:ext cx="10601325" cy="923330"/>
          </a:xfrm>
          <a:prstGeom prst="rect">
            <a:avLst/>
          </a:prstGeom>
        </p:spPr>
        <p:txBody>
          <a:bodyPr wrap="square">
            <a:spAutoFit/>
          </a:bodyPr>
          <a:lstStyle/>
          <a:p>
            <a:pPr algn="just"/>
            <a:r>
              <a:rPr lang="ru-RU" dirty="0">
                <a:solidFill>
                  <a:srgbClr val="00000A"/>
                </a:solidFill>
                <a:effectLst/>
                <a:latin typeface="Times New Roman" panose="02020603050405020304" pitchFamily="18" charset="0"/>
                <a:ea typeface="MS Mincho"/>
              </a:rPr>
              <a:t>А теперь будем трактовать экспоненты со знаком "минус" в показателе как члены ряда с отрицательными номерами. В рамках этого же общего подхода постоянное слагаемое </a:t>
            </a:r>
            <a:r>
              <a:rPr lang="ru-RU" i="1" dirty="0">
                <a:solidFill>
                  <a:srgbClr val="00000A"/>
                </a:solidFill>
                <a:effectLst/>
                <a:latin typeface="Times New Roman" panose="02020603050405020304" pitchFamily="18" charset="0"/>
                <a:ea typeface="MS Mincho"/>
              </a:rPr>
              <a:t>a</a:t>
            </a:r>
            <a:r>
              <a:rPr lang="ru-RU" baseline="-25000" dirty="0">
                <a:solidFill>
                  <a:srgbClr val="00000A"/>
                </a:solidFill>
                <a:effectLst/>
                <a:latin typeface="Times New Roman" panose="02020603050405020304" pitchFamily="18" charset="0"/>
                <a:ea typeface="MS Mincho"/>
              </a:rPr>
              <a:t>0</a:t>
            </a:r>
            <a:r>
              <a:rPr lang="ru-RU" dirty="0">
                <a:solidFill>
                  <a:srgbClr val="00000A"/>
                </a:solidFill>
                <a:effectLst/>
                <a:latin typeface="Times New Roman" panose="02020603050405020304" pitchFamily="18" charset="0"/>
                <a:ea typeface="MS Mincho"/>
              </a:rPr>
              <a:t>/2 станет членом ряда с нулевым номером. В результате получится комплексная форма записи ряда Фурье:</a:t>
            </a:r>
            <a:endParaRPr lang="ru-RU" dirty="0"/>
          </a:p>
        </p:txBody>
      </p:sp>
      <p:pic>
        <p:nvPicPr>
          <p:cNvPr id="5" name="Рисунок 4"/>
          <p:cNvPicPr/>
          <p:nvPr/>
        </p:nvPicPr>
        <p:blipFill>
          <a:blip r:embed="rId3"/>
          <a:stretch>
            <a:fillRect/>
          </a:stretch>
        </p:blipFill>
        <p:spPr>
          <a:xfrm>
            <a:off x="5072060" y="4085630"/>
            <a:ext cx="2000250" cy="603885"/>
          </a:xfrm>
          <a:prstGeom prst="rect">
            <a:avLst/>
          </a:prstGeom>
        </p:spPr>
      </p:pic>
      <p:sp>
        <p:nvSpPr>
          <p:cNvPr id="6" name="Прямоугольник 5"/>
          <p:cNvSpPr/>
          <p:nvPr/>
        </p:nvSpPr>
        <p:spPr>
          <a:xfrm>
            <a:off x="771522" y="4689515"/>
            <a:ext cx="10601326" cy="685059"/>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Комплексные коэффициенты ряда связаны с амплитудами </a:t>
            </a:r>
            <a:r>
              <a:rPr lang="ru-RU" i="1" kern="100" dirty="0" err="1">
                <a:solidFill>
                  <a:srgbClr val="00000A"/>
                </a:solidFill>
                <a:effectLst/>
                <a:latin typeface="Times New Roman" panose="02020603050405020304" pitchFamily="18" charset="0"/>
                <a:ea typeface="MS Mincho"/>
                <a:cs typeface="Times New Roman" panose="02020603050405020304" pitchFamily="18" charset="0"/>
              </a:rPr>
              <a:t>A</a:t>
            </a:r>
            <a:r>
              <a:rPr lang="ru-RU" kern="100" baseline="-25000" dirty="0" err="1">
                <a:solidFill>
                  <a:srgbClr val="00000A"/>
                </a:solidFill>
                <a:effectLst/>
                <a:latin typeface="Times New Roman" panose="02020603050405020304" pitchFamily="18" charset="0"/>
                <a:ea typeface="MS Mincho"/>
                <a:cs typeface="Times New Roman" panose="02020603050405020304" pitchFamily="18" charset="0"/>
              </a:rPr>
              <a:t>k</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и фазами </a:t>
            </a:r>
            <a:r>
              <a:rPr lang="ru-RU" i="1" kern="100" dirty="0" err="1">
                <a:solidFill>
                  <a:srgbClr val="00000A"/>
                </a:solidFill>
                <a:effectLst/>
                <a:latin typeface="Times New Roman" panose="02020603050405020304" pitchFamily="18" charset="0"/>
                <a:ea typeface="MS Mincho"/>
                <a:cs typeface="Times New Roman" panose="02020603050405020304" pitchFamily="18" charset="0"/>
              </a:rPr>
              <a:t>ϕ</a:t>
            </a:r>
            <a:r>
              <a:rPr lang="ru-RU" kern="100" baseline="-25000" dirty="0" err="1">
                <a:solidFill>
                  <a:srgbClr val="00000A"/>
                </a:solidFill>
                <a:effectLst/>
                <a:latin typeface="Times New Roman" panose="02020603050405020304" pitchFamily="18" charset="0"/>
                <a:ea typeface="MS Mincho"/>
                <a:cs typeface="Times New Roman" panose="02020603050405020304" pitchFamily="18" charset="0"/>
              </a:rPr>
              <a:t>k</a:t>
            </a:r>
            <a:r>
              <a:rPr lang="ru-RU" kern="100" dirty="0">
                <a:solidFill>
                  <a:srgbClr val="00000A"/>
                </a:solidFill>
                <a:effectLst/>
                <a:latin typeface="Times New Roman" panose="02020603050405020304" pitchFamily="18" charset="0"/>
                <a:ea typeface="MS Mincho"/>
                <a:cs typeface="Times New Roman" panose="02020603050405020304" pitchFamily="18" charset="0"/>
              </a:rPr>
              <a:t>, фигурирующими в вещественной форме записи ряда Фурье, следующими несложными соотношениями:</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Рисунок 6"/>
          <p:cNvPicPr/>
          <p:nvPr/>
        </p:nvPicPr>
        <p:blipFill>
          <a:blip r:embed="rId4"/>
          <a:stretch>
            <a:fillRect/>
          </a:stretch>
        </p:blipFill>
        <p:spPr>
          <a:xfrm>
            <a:off x="2805112" y="5374574"/>
            <a:ext cx="1633538" cy="583341"/>
          </a:xfrm>
          <a:prstGeom prst="rect">
            <a:avLst/>
          </a:prstGeom>
        </p:spPr>
      </p:pic>
      <p:pic>
        <p:nvPicPr>
          <p:cNvPr id="8" name="Рисунок 7"/>
          <p:cNvPicPr/>
          <p:nvPr/>
        </p:nvPicPr>
        <p:blipFill>
          <a:blip r:embed="rId5"/>
          <a:stretch>
            <a:fillRect/>
          </a:stretch>
        </p:blipFill>
        <p:spPr>
          <a:xfrm>
            <a:off x="4919659" y="5374574"/>
            <a:ext cx="4024315" cy="473776"/>
          </a:xfrm>
          <a:prstGeom prst="rect">
            <a:avLst/>
          </a:prstGeom>
        </p:spPr>
      </p:pic>
    </p:spTree>
    <p:extLst>
      <p:ext uri="{BB962C8B-B14F-4D97-AF65-F5344CB8AC3E}">
        <p14:creationId xmlns:p14="http://schemas.microsoft.com/office/powerpoint/2010/main" val="204788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47700" y="448046"/>
            <a:ext cx="10763250" cy="388696"/>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Несложно выглядят и формулы связи с коэффициентами синусно-косинусной формы ряда Фурье:</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Рисунок 2"/>
          <p:cNvPicPr/>
          <p:nvPr/>
        </p:nvPicPr>
        <p:blipFill>
          <a:blip r:embed="rId2"/>
          <a:stretch>
            <a:fillRect/>
          </a:stretch>
        </p:blipFill>
        <p:spPr>
          <a:xfrm>
            <a:off x="2609850" y="836742"/>
            <a:ext cx="1400176" cy="589280"/>
          </a:xfrm>
          <a:prstGeom prst="rect">
            <a:avLst/>
          </a:prstGeom>
        </p:spPr>
      </p:pic>
      <p:pic>
        <p:nvPicPr>
          <p:cNvPr id="4" name="Рисунок 3"/>
          <p:cNvPicPr/>
          <p:nvPr/>
        </p:nvPicPr>
        <p:blipFill>
          <a:blip r:embed="rId3"/>
          <a:stretch>
            <a:fillRect/>
          </a:stretch>
        </p:blipFill>
        <p:spPr>
          <a:xfrm>
            <a:off x="5468937" y="944915"/>
            <a:ext cx="3541713" cy="372933"/>
          </a:xfrm>
          <a:prstGeom prst="rect">
            <a:avLst/>
          </a:prstGeom>
        </p:spPr>
      </p:pic>
      <p:sp>
        <p:nvSpPr>
          <p:cNvPr id="5" name="Прямоугольник 4"/>
          <p:cNvSpPr/>
          <p:nvPr/>
        </p:nvSpPr>
        <p:spPr>
          <a:xfrm>
            <a:off x="1143792" y="1426021"/>
            <a:ext cx="10267157" cy="685059"/>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Отсюда сразу же следует и формула непосредственного расчета коэффициентов </a:t>
            </a:r>
            <a:r>
              <a:rPr lang="ru-RU" i="1" kern="100" dirty="0" err="1">
                <a:solidFill>
                  <a:srgbClr val="00000A"/>
                </a:solidFill>
                <a:effectLst/>
                <a:latin typeface="Times New Roman" panose="02020603050405020304" pitchFamily="18" charset="0"/>
                <a:ea typeface="MS Mincho"/>
                <a:cs typeface="Times New Roman" panose="02020603050405020304" pitchFamily="18" charset="0"/>
              </a:rPr>
              <a:t>C</a:t>
            </a:r>
            <a:r>
              <a:rPr lang="ru-RU" kern="100" baseline="-25000" dirty="0" err="1">
                <a:solidFill>
                  <a:srgbClr val="00000A"/>
                </a:solidFill>
                <a:effectLst/>
                <a:latin typeface="Times New Roman" panose="02020603050405020304" pitchFamily="18" charset="0"/>
                <a:ea typeface="MS Mincho"/>
                <a:cs typeface="Times New Roman" panose="02020603050405020304" pitchFamily="18" charset="0"/>
              </a:rPr>
              <a:t>k</a:t>
            </a:r>
            <a:r>
              <a:rPr lang="ru-RU" kern="100" dirty="0">
                <a:solidFill>
                  <a:srgbClr val="00000A"/>
                </a:solidFill>
                <a:effectLst/>
                <a:latin typeface="Times New Roman" panose="02020603050405020304" pitchFamily="18" charset="0"/>
                <a:ea typeface="MS Mincho"/>
                <a:cs typeface="Times New Roman" panose="02020603050405020304" pitchFamily="18" charset="0"/>
              </a:rPr>
              <a:t> ряда Фурье в комплексной форме:</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Рисунок 5"/>
          <p:cNvPicPr/>
          <p:nvPr/>
        </p:nvPicPr>
        <p:blipFill>
          <a:blip r:embed="rId4"/>
          <a:stretch>
            <a:fillRect/>
          </a:stretch>
        </p:blipFill>
        <p:spPr>
          <a:xfrm>
            <a:off x="2282824" y="2370270"/>
            <a:ext cx="3186113" cy="431461"/>
          </a:xfrm>
          <a:prstGeom prst="rect">
            <a:avLst/>
          </a:prstGeom>
        </p:spPr>
      </p:pic>
      <p:pic>
        <p:nvPicPr>
          <p:cNvPr id="7" name="Рисунок 6"/>
          <p:cNvPicPr/>
          <p:nvPr/>
        </p:nvPicPr>
        <p:blipFill>
          <a:blip r:embed="rId5"/>
          <a:stretch>
            <a:fillRect/>
          </a:stretch>
        </p:blipFill>
        <p:spPr>
          <a:xfrm>
            <a:off x="6111874" y="2219253"/>
            <a:ext cx="2898775" cy="733497"/>
          </a:xfrm>
          <a:prstGeom prst="rect">
            <a:avLst/>
          </a:prstGeom>
        </p:spPr>
      </p:pic>
      <p:sp>
        <p:nvSpPr>
          <p:cNvPr id="8" name="Прямоугольник 7"/>
          <p:cNvSpPr/>
          <p:nvPr/>
        </p:nvSpPr>
        <p:spPr>
          <a:xfrm>
            <a:off x="1143791" y="2952750"/>
            <a:ext cx="10267157" cy="1973104"/>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Если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s</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kern="100" dirty="0">
                <a:solidFill>
                  <a:srgbClr val="00000A"/>
                </a:solidFill>
                <a:effectLst/>
                <a:latin typeface="Times New Roman" panose="02020603050405020304" pitchFamily="18" charset="0"/>
                <a:ea typeface="MS Mincho"/>
                <a:cs typeface="Times New Roman" panose="02020603050405020304" pitchFamily="18" charset="0"/>
              </a:rPr>
              <a:t>) является четной функцией, коэффициенты ряда </a:t>
            </a:r>
            <a:r>
              <a:rPr lang="ru-RU" i="1" kern="100" dirty="0" err="1">
                <a:solidFill>
                  <a:srgbClr val="00000A"/>
                </a:solidFill>
                <a:effectLst/>
                <a:latin typeface="Times New Roman" panose="02020603050405020304" pitchFamily="18" charset="0"/>
                <a:ea typeface="MS Mincho"/>
                <a:cs typeface="Times New Roman" panose="02020603050405020304" pitchFamily="18" charset="0"/>
              </a:rPr>
              <a:t>C</a:t>
            </a:r>
            <a:r>
              <a:rPr lang="ru-RU" kern="100" baseline="-25000" dirty="0" err="1">
                <a:solidFill>
                  <a:srgbClr val="00000A"/>
                </a:solidFill>
                <a:effectLst/>
                <a:latin typeface="Times New Roman" panose="02020603050405020304" pitchFamily="18" charset="0"/>
                <a:ea typeface="MS Mincho"/>
                <a:cs typeface="Times New Roman" panose="02020603050405020304" pitchFamily="18" charset="0"/>
              </a:rPr>
              <a:t>k</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будут чисто вещественными, а если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s</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kern="100" dirty="0">
                <a:solidFill>
                  <a:srgbClr val="00000A"/>
                </a:solidFill>
                <a:effectLst/>
                <a:latin typeface="Times New Roman" panose="02020603050405020304" pitchFamily="18" charset="0"/>
                <a:ea typeface="MS Mincho"/>
                <a:cs typeface="Times New Roman" panose="02020603050405020304" pitchFamily="18" charset="0"/>
              </a:rPr>
              <a:t>) — функция нечетная, коэффициенты ряда окажутся чисто мнимыми.</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Совокупность амплитуд гармоник ряда Фурье часто называют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амплитудным спектром</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а совокупность их фаз —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фазовым спектром</a:t>
            </a:r>
            <a:r>
              <a:rPr lang="ru-RU" kern="100" dirty="0">
                <a:solidFill>
                  <a:srgbClr val="00000A"/>
                </a:solidFill>
                <a:effectLst/>
                <a:latin typeface="Times New Roman" panose="02020603050405020304" pitchFamily="18" charset="0"/>
                <a:ea typeface="MS Mincho"/>
                <a:cs typeface="Times New Roman" panose="02020603050405020304" pitchFamily="18" charset="0"/>
              </a:rPr>
              <a:t>. Эти понятия не следует путать с амплитудно- и </a:t>
            </a:r>
            <a:r>
              <a:rPr lang="ru-RU" kern="100" dirty="0" err="1">
                <a:solidFill>
                  <a:srgbClr val="00000A"/>
                </a:solidFill>
                <a:effectLst/>
                <a:latin typeface="Times New Roman" panose="02020603050405020304" pitchFamily="18" charset="0"/>
                <a:ea typeface="MS Mincho"/>
                <a:cs typeface="Times New Roman" panose="02020603050405020304" pitchFamily="18" charset="0"/>
              </a:rPr>
              <a:t>фазочастотными</a:t>
            </a:r>
            <a:r>
              <a:rPr lang="ru-RU" kern="100" dirty="0">
                <a:solidFill>
                  <a:srgbClr val="00000A"/>
                </a:solidFill>
                <a:effectLst/>
                <a:latin typeface="Times New Roman" panose="02020603050405020304" pitchFamily="18" charset="0"/>
                <a:ea typeface="MS Mincho"/>
                <a:cs typeface="Times New Roman" panose="02020603050405020304" pitchFamily="18" charset="0"/>
              </a:rPr>
              <a:t> характеристиками, которые относятся не к сигналам, а к системам, осуществляющим обработку сигналов.</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Прямоугольник 8"/>
          <p:cNvSpPr/>
          <p:nvPr/>
        </p:nvSpPr>
        <p:spPr>
          <a:xfrm>
            <a:off x="1143790" y="4814676"/>
            <a:ext cx="10267157" cy="685059"/>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Если анализируемый сигнал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s</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kern="100" dirty="0">
                <a:solidFill>
                  <a:srgbClr val="00000A"/>
                </a:solidFill>
                <a:effectLst/>
                <a:latin typeface="Times New Roman" panose="02020603050405020304" pitchFamily="18" charset="0"/>
                <a:ea typeface="MS Mincho"/>
                <a:cs typeface="Times New Roman" panose="02020603050405020304" pitchFamily="18" charset="0"/>
              </a:rPr>
              <a:t>) является вещественным, то его амплитудный и фазовый спектры обладают соответственно четной и нечетной симметрией:</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Рисунок 9"/>
          <p:cNvPicPr/>
          <p:nvPr/>
        </p:nvPicPr>
        <p:blipFill>
          <a:blip r:embed="rId6"/>
          <a:stretch>
            <a:fillRect/>
          </a:stretch>
        </p:blipFill>
        <p:spPr>
          <a:xfrm>
            <a:off x="4854575" y="5499734"/>
            <a:ext cx="2089150" cy="267789"/>
          </a:xfrm>
          <a:prstGeom prst="rect">
            <a:avLst/>
          </a:prstGeom>
        </p:spPr>
      </p:pic>
      <p:sp>
        <p:nvSpPr>
          <p:cNvPr id="11" name="Прямоугольник 10"/>
          <p:cNvSpPr/>
          <p:nvPr/>
        </p:nvSpPr>
        <p:spPr>
          <a:xfrm>
            <a:off x="1038225" y="5746484"/>
            <a:ext cx="10372722" cy="388696"/>
          </a:xfrm>
          <a:prstGeom prst="rect">
            <a:avLst/>
          </a:prstGeom>
        </p:spPr>
        <p:txBody>
          <a:bodyPr wrap="square">
            <a:spAutoFit/>
          </a:bodyPr>
          <a:lstStyle/>
          <a:p>
            <a:pPr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а коэффициенты комплексного ряда Фурье — комплексно-сопряженной симметрией:</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2" name="Рисунок 11"/>
          <p:cNvPicPr/>
          <p:nvPr/>
        </p:nvPicPr>
        <p:blipFill>
          <a:blip r:embed="rId7"/>
          <a:stretch>
            <a:fillRect/>
          </a:stretch>
        </p:blipFill>
        <p:spPr>
          <a:xfrm>
            <a:off x="5511799" y="6135180"/>
            <a:ext cx="822326" cy="370395"/>
          </a:xfrm>
          <a:prstGeom prst="rect">
            <a:avLst/>
          </a:prstGeom>
        </p:spPr>
      </p:pic>
    </p:spTree>
    <p:extLst>
      <p:ext uri="{BB962C8B-B14F-4D97-AF65-F5344CB8AC3E}">
        <p14:creationId xmlns:p14="http://schemas.microsoft.com/office/powerpoint/2010/main" val="4145780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p:nvPr/>
        </p:nvPicPr>
        <p:blipFill>
          <a:blip r:embed="rId2"/>
          <a:stretch>
            <a:fillRect/>
          </a:stretch>
        </p:blipFill>
        <p:spPr>
          <a:xfrm>
            <a:off x="2182811" y="752475"/>
            <a:ext cx="8228013" cy="1819274"/>
          </a:xfrm>
          <a:prstGeom prst="rect">
            <a:avLst/>
          </a:prstGeom>
        </p:spPr>
      </p:pic>
      <p:pic>
        <p:nvPicPr>
          <p:cNvPr id="3" name="Рисунок 2"/>
          <p:cNvPicPr/>
          <p:nvPr/>
        </p:nvPicPr>
        <p:blipFill>
          <a:blip r:embed="rId3"/>
          <a:stretch>
            <a:fillRect/>
          </a:stretch>
        </p:blipFill>
        <p:spPr>
          <a:xfrm>
            <a:off x="2182812" y="2841625"/>
            <a:ext cx="8228013" cy="3473450"/>
          </a:xfrm>
          <a:prstGeom prst="rect">
            <a:avLst/>
          </a:prstGeom>
        </p:spPr>
      </p:pic>
    </p:spTree>
    <p:extLst>
      <p:ext uri="{BB962C8B-B14F-4D97-AF65-F5344CB8AC3E}">
        <p14:creationId xmlns:p14="http://schemas.microsoft.com/office/powerpoint/2010/main" val="154777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47700" y="495300"/>
            <a:ext cx="10763250" cy="2372060"/>
          </a:xfrm>
          <a:prstGeom prst="rect">
            <a:avLst/>
          </a:prstGeom>
        </p:spPr>
        <p:txBody>
          <a:bodyPr wrap="square">
            <a:spAutoFit/>
          </a:bodyPr>
          <a:lstStyle/>
          <a:p>
            <a:pPr algn="just">
              <a:lnSpc>
                <a:spcPct val="107000"/>
              </a:lnSpc>
              <a:spcAft>
                <a:spcPts val="800"/>
              </a:spcAft>
            </a:pPr>
            <a:r>
              <a:rPr lang="ru-RU" b="1" kern="100" dirty="0">
                <a:solidFill>
                  <a:srgbClr val="00000A"/>
                </a:solidFill>
                <a:effectLst/>
                <a:latin typeface="Times New Roman" panose="02020603050405020304" pitchFamily="18" charset="0"/>
                <a:ea typeface="MS Mincho"/>
                <a:cs typeface="Times New Roman" panose="02020603050405020304" pitchFamily="18" charset="0"/>
              </a:rPr>
              <a:t>Примеры разложения сигналов в ряд Фурье</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Применим ряд Фурье для анализа конкретных сигналов.</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pPr>
            <a:r>
              <a:rPr lang="ru-RU" b="1" kern="100" dirty="0">
                <a:solidFill>
                  <a:srgbClr val="00000A"/>
                </a:solidFill>
                <a:effectLst/>
                <a:latin typeface="Times New Roman" panose="02020603050405020304" pitchFamily="18" charset="0"/>
                <a:ea typeface="MS Mincho"/>
                <a:cs typeface="Times New Roman" panose="02020603050405020304" pitchFamily="18" charset="0"/>
              </a:rPr>
              <a:t>Последовательность прямоугольных импульсов</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07000"/>
              </a:lnSpc>
              <a:spcAft>
                <a:spcPts val="800"/>
              </a:spcAft>
            </a:pPr>
            <a:br>
              <a:rPr lang="ru-RU" kern="100" dirty="0">
                <a:solidFill>
                  <a:srgbClr val="00000A"/>
                </a:solidFill>
                <a:effectLst/>
                <a:latin typeface="Times New Roman" panose="02020603050405020304" pitchFamily="18" charset="0"/>
                <a:ea typeface="MS Mincho"/>
                <a:cs typeface="Times New Roman" panose="02020603050405020304" pitchFamily="18" charset="0"/>
              </a:rPr>
            </a:br>
            <a:r>
              <a:rPr lang="ru-RU" kern="100" dirty="0">
                <a:solidFill>
                  <a:srgbClr val="00000A"/>
                </a:solidFill>
                <a:effectLst/>
                <a:latin typeface="Times New Roman" panose="02020603050405020304" pitchFamily="18" charset="0"/>
                <a:ea typeface="MS Mincho"/>
                <a:cs typeface="Times New Roman" panose="02020603050405020304" pitchFamily="18" charset="0"/>
              </a:rPr>
              <a:t>Первым рассматриваемым сигналом будет последовательность прямоугольных импульсов с амплитудой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A</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длительностью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τ</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и периодом повторения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Начало отсчета времени примем расположенным в середине импульса.</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Рисунок 2"/>
          <p:cNvPicPr/>
          <p:nvPr/>
        </p:nvPicPr>
        <p:blipFill>
          <a:blip r:embed="rId2"/>
          <a:stretch>
            <a:fillRect/>
          </a:stretch>
        </p:blipFill>
        <p:spPr>
          <a:xfrm>
            <a:off x="4102100" y="2867360"/>
            <a:ext cx="3854450" cy="1755140"/>
          </a:xfrm>
          <a:prstGeom prst="rect">
            <a:avLst/>
          </a:prstGeom>
        </p:spPr>
      </p:pic>
      <p:sp>
        <p:nvSpPr>
          <p:cNvPr id="4" name="Прямоугольник 3"/>
          <p:cNvSpPr/>
          <p:nvPr/>
        </p:nvSpPr>
        <p:spPr>
          <a:xfrm>
            <a:off x="647700" y="4622500"/>
            <a:ext cx="10763250" cy="981423"/>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Данный сигнал является четной функцией, поэтому для его представления удобнее использовать синусно-косинусную форму ряда Фурье — в ней будут присутствовать только косинусные слагаемые </a:t>
            </a:r>
            <a:r>
              <a:rPr lang="ru-RU" i="1" kern="100" dirty="0" err="1">
                <a:solidFill>
                  <a:srgbClr val="00000A"/>
                </a:solidFill>
                <a:effectLst/>
                <a:latin typeface="Times New Roman" panose="02020603050405020304" pitchFamily="18" charset="0"/>
                <a:ea typeface="MS Mincho"/>
                <a:cs typeface="Times New Roman" panose="02020603050405020304" pitchFamily="18" charset="0"/>
              </a:rPr>
              <a:t>a</a:t>
            </a:r>
            <a:r>
              <a:rPr lang="ru-RU" kern="100" baseline="-25000" dirty="0" err="1">
                <a:solidFill>
                  <a:srgbClr val="00000A"/>
                </a:solidFill>
                <a:effectLst/>
                <a:latin typeface="Times New Roman" panose="02020603050405020304" pitchFamily="18" charset="0"/>
                <a:ea typeface="MS Mincho"/>
                <a:cs typeface="Times New Roman" panose="02020603050405020304" pitchFamily="18" charset="0"/>
              </a:rPr>
              <a:t>k</a:t>
            </a:r>
            <a:r>
              <a:rPr lang="ru-RU" kern="100" dirty="0">
                <a:solidFill>
                  <a:srgbClr val="00000A"/>
                </a:solidFill>
                <a:effectLst/>
                <a:latin typeface="Times New Roman" panose="02020603050405020304" pitchFamily="18" charset="0"/>
                <a:ea typeface="MS Mincho"/>
                <a:cs typeface="Times New Roman" panose="02020603050405020304" pitchFamily="18" charset="0"/>
              </a:rPr>
              <a:t> , равные</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Рисунок 4"/>
          <p:cNvPicPr/>
          <p:nvPr/>
        </p:nvPicPr>
        <p:blipFill>
          <a:blip r:embed="rId3"/>
          <a:stretch>
            <a:fillRect/>
          </a:stretch>
        </p:blipFill>
        <p:spPr>
          <a:xfrm>
            <a:off x="3783012" y="5603923"/>
            <a:ext cx="3608388" cy="701627"/>
          </a:xfrm>
          <a:prstGeom prst="rect">
            <a:avLst/>
          </a:prstGeom>
        </p:spPr>
      </p:pic>
    </p:spTree>
    <p:extLst>
      <p:ext uri="{BB962C8B-B14F-4D97-AF65-F5344CB8AC3E}">
        <p14:creationId xmlns:p14="http://schemas.microsoft.com/office/powerpoint/2010/main" val="1080680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52474" y="1152525"/>
            <a:ext cx="10887075" cy="1277786"/>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Длительность импульсов и период их следования входят в полученную формулу не обособленно, а исключительно в виде отношения. Этот параметр - отношение периода к длительности импульсов - называют скважностью последовательности импульсов. Обозначим ее буквой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q</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и введем этот параметр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q</a:t>
            </a:r>
            <a:r>
              <a:rPr lang="ru-RU" kern="100" dirty="0">
                <a:solidFill>
                  <a:srgbClr val="00000A"/>
                </a:solidFill>
                <a:effectLst/>
                <a:latin typeface="Times New Roman" panose="02020603050405020304" pitchFamily="18" charset="0"/>
                <a:ea typeface="MS Mincho"/>
                <a:cs typeface="Times New Roman" panose="02020603050405020304" pitchFamily="18" charset="0"/>
              </a:rPr>
              <a:t> =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τ</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в полученную формулу для коэффициентов ряда Фурье, а затем приведем формулу к виду  </a:t>
            </a:r>
            <a:r>
              <a:rPr lang="ru-RU" kern="100" dirty="0" err="1">
                <a:solidFill>
                  <a:srgbClr val="00000A"/>
                </a:solidFill>
                <a:effectLst/>
                <a:latin typeface="Times New Roman" panose="02020603050405020304" pitchFamily="18" charset="0"/>
                <a:ea typeface="MS Mincho"/>
                <a:cs typeface="Times New Roman" panose="02020603050405020304" pitchFamily="18" charset="0"/>
              </a:rPr>
              <a:t>sin</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x</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x</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Рисунок 2"/>
          <p:cNvPicPr/>
          <p:nvPr/>
        </p:nvPicPr>
        <p:blipFill>
          <a:blip r:embed="rId2"/>
          <a:stretch>
            <a:fillRect/>
          </a:stretch>
        </p:blipFill>
        <p:spPr>
          <a:xfrm>
            <a:off x="4049712" y="450898"/>
            <a:ext cx="3608388" cy="701627"/>
          </a:xfrm>
          <a:prstGeom prst="rect">
            <a:avLst/>
          </a:prstGeom>
        </p:spPr>
      </p:pic>
      <p:pic>
        <p:nvPicPr>
          <p:cNvPr id="4" name="Рисунок 3"/>
          <p:cNvPicPr/>
          <p:nvPr/>
        </p:nvPicPr>
        <p:blipFill>
          <a:blip r:embed="rId3"/>
          <a:stretch>
            <a:fillRect/>
          </a:stretch>
        </p:blipFill>
        <p:spPr>
          <a:xfrm>
            <a:off x="4440237" y="2430311"/>
            <a:ext cx="3294063" cy="1112989"/>
          </a:xfrm>
          <a:prstGeom prst="rect">
            <a:avLst/>
          </a:prstGeom>
        </p:spPr>
      </p:pic>
      <p:sp>
        <p:nvSpPr>
          <p:cNvPr id="5" name="Прямоугольник 4"/>
          <p:cNvSpPr/>
          <p:nvPr/>
        </p:nvSpPr>
        <p:spPr>
          <a:xfrm>
            <a:off x="752473" y="3543300"/>
            <a:ext cx="10887075" cy="1380378"/>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В зарубежной литературе вместо скважности используется обратная величина, называемая коэффициентом заполнения (</a:t>
            </a:r>
            <a:r>
              <a:rPr lang="ru-RU" kern="100" dirty="0" err="1">
                <a:solidFill>
                  <a:srgbClr val="00000A"/>
                </a:solidFill>
                <a:effectLst/>
                <a:latin typeface="Times New Roman" panose="02020603050405020304" pitchFamily="18" charset="0"/>
                <a:ea typeface="MS Mincho"/>
                <a:cs typeface="Times New Roman" panose="02020603050405020304" pitchFamily="18" charset="0"/>
              </a:rPr>
              <a:t>duty</a:t>
            </a:r>
            <a:r>
              <a:rPr lang="ru-RU" kern="100" dirty="0">
                <a:solidFill>
                  <a:srgbClr val="00000A"/>
                </a:solidFill>
                <a:effectLst/>
                <a:latin typeface="Times New Roman" panose="02020603050405020304" pitchFamily="18" charset="0"/>
                <a:ea typeface="MS Mincho"/>
                <a:cs typeface="Times New Roman" panose="02020603050405020304" pitchFamily="18" charset="0"/>
              </a:rPr>
              <a:t> </a:t>
            </a:r>
            <a:r>
              <a:rPr lang="ru-RU" kern="100" dirty="0" err="1">
                <a:solidFill>
                  <a:srgbClr val="00000A"/>
                </a:solidFill>
                <a:effectLst/>
                <a:latin typeface="Times New Roman" panose="02020603050405020304" pitchFamily="18" charset="0"/>
                <a:ea typeface="MS Mincho"/>
                <a:cs typeface="Times New Roman" panose="02020603050405020304" pitchFamily="18" charset="0"/>
              </a:rPr>
              <a:t>cycle</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и равная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τ</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При такой форме записи становится хорошо видно, чему равно значение постоянного слагаемого ряда: поскольку при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x</a:t>
            </a:r>
            <a:r>
              <a:rPr lang="ru-RU" kern="100" dirty="0">
                <a:solidFill>
                  <a:srgbClr val="00000A"/>
                </a:solidFill>
                <a:effectLst/>
                <a:latin typeface="Times New Roman" panose="02020603050405020304" pitchFamily="18" charset="0"/>
                <a:ea typeface="MS Mincho"/>
                <a:cs typeface="Times New Roman" panose="02020603050405020304" pitchFamily="18" charset="0"/>
              </a:rPr>
              <a:t> → 0 </a:t>
            </a:r>
            <a:r>
              <a:rPr lang="ru-RU" kern="100" dirty="0" err="1">
                <a:solidFill>
                  <a:srgbClr val="00000A"/>
                </a:solidFill>
                <a:effectLst/>
                <a:latin typeface="Times New Roman" panose="02020603050405020304" pitchFamily="18" charset="0"/>
                <a:ea typeface="MS Mincho"/>
                <a:cs typeface="Times New Roman" panose="02020603050405020304" pitchFamily="18" charset="0"/>
              </a:rPr>
              <a:t>sin</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x</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x</a:t>
            </a:r>
            <a:r>
              <a:rPr lang="ru-RU" kern="100" dirty="0">
                <a:solidFill>
                  <a:srgbClr val="00000A"/>
                </a:solidFill>
                <a:effectLst/>
                <a:latin typeface="Times New Roman" panose="02020603050405020304" pitchFamily="18" charset="0"/>
                <a:ea typeface="MS Mincho"/>
                <a:cs typeface="Times New Roman" panose="02020603050405020304" pitchFamily="18" charset="0"/>
              </a:rPr>
              <a:t> → 1, то</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Рисунок 5"/>
          <p:cNvPicPr/>
          <p:nvPr/>
        </p:nvPicPr>
        <p:blipFill>
          <a:blip r:embed="rId4"/>
          <a:stretch>
            <a:fillRect/>
          </a:stretch>
        </p:blipFill>
        <p:spPr>
          <a:xfrm>
            <a:off x="5214539" y="4821086"/>
            <a:ext cx="1278733" cy="560539"/>
          </a:xfrm>
          <a:prstGeom prst="rect">
            <a:avLst/>
          </a:prstGeom>
        </p:spPr>
      </p:pic>
    </p:spTree>
    <p:extLst>
      <p:ext uri="{BB962C8B-B14F-4D97-AF65-F5344CB8AC3E}">
        <p14:creationId xmlns:p14="http://schemas.microsoft.com/office/powerpoint/2010/main" val="2001158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85800" y="423689"/>
            <a:ext cx="10877550" cy="685059"/>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Теперь можно записать и само представление последовательности прямоугольных импульсов в виде ряда Фурье:</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Рисунок 2"/>
          <p:cNvPicPr/>
          <p:nvPr/>
        </p:nvPicPr>
        <p:blipFill>
          <a:blip r:embed="rId2"/>
          <a:stretch>
            <a:fillRect/>
          </a:stretch>
        </p:blipFill>
        <p:spPr>
          <a:xfrm>
            <a:off x="4359275" y="2232698"/>
            <a:ext cx="3251200" cy="567652"/>
          </a:xfrm>
          <a:prstGeom prst="rect">
            <a:avLst/>
          </a:prstGeom>
        </p:spPr>
      </p:pic>
      <p:sp>
        <p:nvSpPr>
          <p:cNvPr id="4" name="Прямоугольник 3"/>
          <p:cNvSpPr/>
          <p:nvPr/>
        </p:nvSpPr>
        <p:spPr>
          <a:xfrm>
            <a:off x="685800" y="2800350"/>
            <a:ext cx="10877550" cy="388696"/>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Амплитуды гармонических слагаемых ряда зависят от номера гармоники по закону |</a:t>
            </a:r>
            <a:r>
              <a:rPr lang="ru-RU" kern="100" dirty="0" err="1">
                <a:solidFill>
                  <a:srgbClr val="00000A"/>
                </a:solidFill>
                <a:effectLst/>
                <a:latin typeface="Times New Roman" panose="02020603050405020304" pitchFamily="18" charset="0"/>
                <a:ea typeface="MS Mincho"/>
                <a:cs typeface="Times New Roman" panose="02020603050405020304" pitchFamily="18" charset="0"/>
              </a:rPr>
              <a:t>sin</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x</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x</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Рисунок 4"/>
          <p:cNvPicPr/>
          <p:nvPr/>
        </p:nvPicPr>
        <p:blipFill>
          <a:blip r:embed="rId3"/>
          <a:stretch>
            <a:fillRect/>
          </a:stretch>
        </p:blipFill>
        <p:spPr>
          <a:xfrm>
            <a:off x="4443412" y="3189046"/>
            <a:ext cx="3082925" cy="1791335"/>
          </a:xfrm>
          <a:prstGeom prst="rect">
            <a:avLst/>
          </a:prstGeom>
        </p:spPr>
      </p:pic>
      <p:sp>
        <p:nvSpPr>
          <p:cNvPr id="6" name="Прямоугольник 5"/>
          <p:cNvSpPr/>
          <p:nvPr/>
        </p:nvSpPr>
        <p:spPr>
          <a:xfrm>
            <a:off x="685800" y="4980381"/>
            <a:ext cx="10877550" cy="1477328"/>
          </a:xfrm>
          <a:prstGeom prst="rect">
            <a:avLst/>
          </a:prstGeom>
        </p:spPr>
        <p:txBody>
          <a:bodyPr wrap="square">
            <a:spAutoFit/>
          </a:bodyPr>
          <a:lstStyle/>
          <a:p>
            <a:pPr algn="just"/>
            <a:r>
              <a:rPr lang="ru-RU" dirty="0">
                <a:solidFill>
                  <a:srgbClr val="00000A"/>
                </a:solidFill>
                <a:effectLst/>
                <a:latin typeface="Times New Roman" panose="02020603050405020304" pitchFamily="18" charset="0"/>
                <a:ea typeface="MS Mincho"/>
              </a:rPr>
              <a:t>График функции </a:t>
            </a:r>
            <a:r>
              <a:rPr lang="ru-RU" dirty="0" err="1">
                <a:solidFill>
                  <a:srgbClr val="00000A"/>
                </a:solidFill>
                <a:effectLst/>
                <a:latin typeface="Times New Roman" panose="02020603050405020304" pitchFamily="18" charset="0"/>
                <a:ea typeface="MS Mincho"/>
              </a:rPr>
              <a:t>sin</a:t>
            </a:r>
            <a:r>
              <a:rPr lang="ru-RU" dirty="0">
                <a:solidFill>
                  <a:srgbClr val="00000A"/>
                </a:solidFill>
                <a:effectLst/>
                <a:latin typeface="Times New Roman" panose="02020603050405020304" pitchFamily="18" charset="0"/>
                <a:ea typeface="MS Mincho"/>
              </a:rPr>
              <a:t>(</a:t>
            </a:r>
            <a:r>
              <a:rPr lang="ru-RU" i="1" dirty="0">
                <a:solidFill>
                  <a:srgbClr val="00000A"/>
                </a:solidFill>
                <a:effectLst/>
                <a:latin typeface="Times New Roman" panose="02020603050405020304" pitchFamily="18" charset="0"/>
                <a:ea typeface="MS Mincho"/>
              </a:rPr>
              <a:t>x</a:t>
            </a:r>
            <a:r>
              <a:rPr lang="ru-RU" dirty="0">
                <a:solidFill>
                  <a:srgbClr val="00000A"/>
                </a:solidFill>
                <a:effectLst/>
                <a:latin typeface="Times New Roman" panose="02020603050405020304" pitchFamily="18" charset="0"/>
                <a:ea typeface="MS Mincho"/>
              </a:rPr>
              <a:t>)/</a:t>
            </a:r>
            <a:r>
              <a:rPr lang="ru-RU" i="1" dirty="0">
                <a:solidFill>
                  <a:srgbClr val="00000A"/>
                </a:solidFill>
                <a:effectLst/>
                <a:latin typeface="Times New Roman" panose="02020603050405020304" pitchFamily="18" charset="0"/>
                <a:ea typeface="MS Mincho"/>
              </a:rPr>
              <a:t>x</a:t>
            </a:r>
            <a:r>
              <a:rPr lang="ru-RU" dirty="0">
                <a:solidFill>
                  <a:srgbClr val="00000A"/>
                </a:solidFill>
                <a:effectLst/>
                <a:latin typeface="Times New Roman" panose="02020603050405020304" pitchFamily="18" charset="0"/>
                <a:ea typeface="MS Mincho"/>
              </a:rPr>
              <a:t> имеет лепестковый характер. Говоря о ширине этих лепестков, следует подчеркнуть, что для графиков дискретных спектров периодических сигналов возможны два варианта градуировки горизонтальной оси — в номерах гармоник и в частотах. На рисунке градуировка оси соответствует номерам гармоник, а частотные параметры спектра нанесены на график с помощью размерных линий.</a:t>
            </a:r>
            <a:endParaRPr lang="ru-RU" dirty="0"/>
          </a:p>
        </p:txBody>
      </p:sp>
      <p:pic>
        <p:nvPicPr>
          <p:cNvPr id="7" name="Рисунок 6"/>
          <p:cNvPicPr/>
          <p:nvPr/>
        </p:nvPicPr>
        <p:blipFill>
          <a:blip r:embed="rId4"/>
          <a:stretch>
            <a:fillRect/>
          </a:stretch>
        </p:blipFill>
        <p:spPr>
          <a:xfrm>
            <a:off x="1608137" y="1255078"/>
            <a:ext cx="2835275" cy="433070"/>
          </a:xfrm>
          <a:prstGeom prst="rect">
            <a:avLst/>
          </a:prstGeom>
        </p:spPr>
      </p:pic>
      <p:pic>
        <p:nvPicPr>
          <p:cNvPr id="8" name="Рисунок 7"/>
          <p:cNvPicPr/>
          <p:nvPr/>
        </p:nvPicPr>
        <p:blipFill>
          <a:blip r:embed="rId5"/>
          <a:stretch>
            <a:fillRect/>
          </a:stretch>
        </p:blipFill>
        <p:spPr>
          <a:xfrm>
            <a:off x="5629275" y="1181100"/>
            <a:ext cx="2705100" cy="530618"/>
          </a:xfrm>
          <a:prstGeom prst="rect">
            <a:avLst/>
          </a:prstGeom>
        </p:spPr>
      </p:pic>
      <p:pic>
        <p:nvPicPr>
          <p:cNvPr id="9" name="Рисунок 8"/>
          <p:cNvPicPr/>
          <p:nvPr/>
        </p:nvPicPr>
        <p:blipFill>
          <a:blip r:embed="rId6"/>
          <a:stretch>
            <a:fillRect/>
          </a:stretch>
        </p:blipFill>
        <p:spPr>
          <a:xfrm>
            <a:off x="8869362" y="1246815"/>
            <a:ext cx="1002508" cy="434106"/>
          </a:xfrm>
          <a:prstGeom prst="rect">
            <a:avLst/>
          </a:prstGeom>
        </p:spPr>
      </p:pic>
      <p:sp>
        <p:nvSpPr>
          <p:cNvPr id="10" name="Прямоугольник 9"/>
          <p:cNvSpPr/>
          <p:nvPr/>
        </p:nvSpPr>
        <p:spPr>
          <a:xfrm>
            <a:off x="4589344" y="1312861"/>
            <a:ext cx="800219" cy="307777"/>
          </a:xfrm>
          <a:prstGeom prst="rect">
            <a:avLst/>
          </a:prstGeom>
        </p:spPr>
        <p:txBody>
          <a:bodyPr wrap="none">
            <a:spAutoFit/>
          </a:bodyPr>
          <a:lstStyle/>
          <a:p>
            <a:r>
              <a:rPr lang="ru-RU" sz="1400" i="1" kern="100" dirty="0">
                <a:solidFill>
                  <a:srgbClr val="00000A"/>
                </a:solidFill>
                <a:effectLst/>
                <a:latin typeface="Times New Roman" panose="02020603050405020304" pitchFamily="18" charset="0"/>
                <a:ea typeface="MS Mincho"/>
                <a:cs typeface="Times New Roman" panose="02020603050405020304" pitchFamily="18" charset="0"/>
              </a:rPr>
              <a:t>ω</a:t>
            </a:r>
            <a:r>
              <a:rPr lang="ru-RU" sz="1400" kern="100" baseline="-25000" dirty="0">
                <a:solidFill>
                  <a:srgbClr val="00000A"/>
                </a:solidFill>
                <a:effectLst/>
                <a:latin typeface="Times New Roman" panose="02020603050405020304" pitchFamily="18" charset="0"/>
                <a:ea typeface="MS Mincho"/>
                <a:cs typeface="Times New Roman" panose="02020603050405020304" pitchFamily="18" charset="0"/>
              </a:rPr>
              <a:t>1</a:t>
            </a:r>
            <a:r>
              <a:rPr lang="ru-RU" sz="1400" kern="100" dirty="0">
                <a:solidFill>
                  <a:srgbClr val="00000A"/>
                </a:solidFill>
                <a:effectLst/>
                <a:latin typeface="Times New Roman" panose="02020603050405020304" pitchFamily="18" charset="0"/>
                <a:ea typeface="MS Mincho"/>
                <a:cs typeface="Times New Roman" panose="02020603050405020304" pitchFamily="18" charset="0"/>
              </a:rPr>
              <a:t>=2</a:t>
            </a:r>
            <a:r>
              <a:rPr lang="ru-RU" sz="1400" i="1" kern="100" dirty="0">
                <a:solidFill>
                  <a:srgbClr val="00000A"/>
                </a:solidFill>
                <a:effectLst/>
                <a:latin typeface="Times New Roman" panose="02020603050405020304" pitchFamily="18" charset="0"/>
                <a:ea typeface="MS Mincho"/>
                <a:cs typeface="Times New Roman" panose="02020603050405020304" pitchFamily="18" charset="0"/>
              </a:rPr>
              <a:t>π</a:t>
            </a:r>
            <a:r>
              <a:rPr lang="ru-RU" sz="1400" kern="100" dirty="0">
                <a:solidFill>
                  <a:srgbClr val="00000A"/>
                </a:solidFill>
                <a:effectLst/>
                <a:latin typeface="Times New Roman" panose="02020603050405020304" pitchFamily="18" charset="0"/>
                <a:ea typeface="MS Mincho"/>
                <a:cs typeface="Times New Roman" panose="02020603050405020304" pitchFamily="18" charset="0"/>
              </a:rPr>
              <a:t>/</a:t>
            </a:r>
            <a:r>
              <a:rPr lang="en-US" sz="1400" i="1" kern="100" dirty="0">
                <a:solidFill>
                  <a:srgbClr val="00000A"/>
                </a:solidFill>
                <a:effectLst/>
                <a:latin typeface="Times New Roman" panose="02020603050405020304" pitchFamily="18" charset="0"/>
                <a:ea typeface="MS Mincho"/>
                <a:cs typeface="Times New Roman" panose="02020603050405020304" pitchFamily="18" charset="0"/>
              </a:rPr>
              <a:t>T</a:t>
            </a:r>
            <a:endParaRPr lang="ru-RU" sz="1400" dirty="0"/>
          </a:p>
        </p:txBody>
      </p:sp>
    </p:spTree>
    <p:extLst>
      <p:ext uri="{BB962C8B-B14F-4D97-AF65-F5344CB8AC3E}">
        <p14:creationId xmlns:p14="http://schemas.microsoft.com/office/powerpoint/2010/main" val="3571271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90574" y="569694"/>
            <a:ext cx="10525125" cy="1277786"/>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Ширина лепестков, измеренная в количестве гармоник, равна скважности последовательности (при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k</a:t>
            </a:r>
            <a:r>
              <a:rPr lang="ru-RU" kern="100" dirty="0">
                <a:solidFill>
                  <a:srgbClr val="00000A"/>
                </a:solidFill>
                <a:effectLst/>
                <a:latin typeface="Times New Roman" panose="02020603050405020304" pitchFamily="18" charset="0"/>
                <a:ea typeface="MS Mincho"/>
                <a:cs typeface="Times New Roman" panose="02020603050405020304" pitchFamily="18" charset="0"/>
              </a:rPr>
              <a:t> = </a:t>
            </a:r>
            <a:r>
              <a:rPr lang="ru-RU" i="1" kern="100" dirty="0" err="1">
                <a:solidFill>
                  <a:srgbClr val="00000A"/>
                </a:solidFill>
                <a:effectLst/>
                <a:latin typeface="Times New Roman" panose="02020603050405020304" pitchFamily="18" charset="0"/>
                <a:ea typeface="MS Mincho"/>
                <a:cs typeface="Times New Roman" panose="02020603050405020304" pitchFamily="18" charset="0"/>
              </a:rPr>
              <a:t>nq</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имеем </a:t>
            </a:r>
            <a:r>
              <a:rPr lang="ru-RU" i="1" kern="100" dirty="0" err="1">
                <a:solidFill>
                  <a:srgbClr val="00000A"/>
                </a:solidFill>
                <a:effectLst/>
                <a:latin typeface="Times New Roman" panose="02020603050405020304" pitchFamily="18" charset="0"/>
                <a:ea typeface="MS Mincho"/>
                <a:cs typeface="Times New Roman" panose="02020603050405020304" pitchFamily="18" charset="0"/>
              </a:rPr>
              <a:t>a</a:t>
            </a:r>
            <a:r>
              <a:rPr lang="ru-RU" kern="100" baseline="-25000" dirty="0" err="1">
                <a:solidFill>
                  <a:srgbClr val="00000A"/>
                </a:solidFill>
                <a:effectLst/>
                <a:latin typeface="Times New Roman" panose="02020603050405020304" pitchFamily="18" charset="0"/>
                <a:ea typeface="MS Mincho"/>
                <a:cs typeface="Times New Roman" panose="02020603050405020304" pitchFamily="18" charset="0"/>
              </a:rPr>
              <a:t>k</a:t>
            </a:r>
            <a:r>
              <a:rPr lang="ru-RU" kern="100" dirty="0">
                <a:solidFill>
                  <a:srgbClr val="00000A"/>
                </a:solidFill>
                <a:effectLst/>
                <a:latin typeface="Times New Roman" panose="02020603050405020304" pitchFamily="18" charset="0"/>
                <a:ea typeface="MS Mincho"/>
                <a:cs typeface="Times New Roman" panose="02020603050405020304" pitchFamily="18" charset="0"/>
              </a:rPr>
              <a:t>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 </a:t>
            </a:r>
            <a:r>
              <a:rPr lang="ru-RU" i="1" kern="100" dirty="0" err="1">
                <a:solidFill>
                  <a:srgbClr val="00000A"/>
                </a:solidFill>
                <a:effectLst/>
                <a:latin typeface="Times New Roman" panose="02020603050405020304" pitchFamily="18" charset="0"/>
                <a:ea typeface="MS Mincho"/>
                <a:cs typeface="Times New Roman" panose="02020603050405020304" pitchFamily="18" charset="0"/>
              </a:rPr>
              <a:t>a</a:t>
            </a:r>
            <a:r>
              <a:rPr lang="ru-RU" kern="100" baseline="-25000" dirty="0" err="1">
                <a:solidFill>
                  <a:srgbClr val="00000A"/>
                </a:solidFill>
                <a:effectLst/>
                <a:latin typeface="Times New Roman" panose="02020603050405020304" pitchFamily="18" charset="0"/>
                <a:ea typeface="MS Mincho"/>
                <a:cs typeface="Times New Roman" panose="02020603050405020304" pitchFamily="18" charset="0"/>
              </a:rPr>
              <a:t>nq</a:t>
            </a:r>
            <a:r>
              <a:rPr lang="ru-RU" kern="100" dirty="0">
                <a:solidFill>
                  <a:srgbClr val="00000A"/>
                </a:solidFill>
                <a:effectLst/>
                <a:latin typeface="Times New Roman" panose="02020603050405020304" pitchFamily="18" charset="0"/>
                <a:ea typeface="MS Mincho"/>
                <a:cs typeface="Times New Roman" panose="02020603050405020304" pitchFamily="18" charset="0"/>
              </a:rPr>
              <a:t> = 0 , если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n</a:t>
            </a:r>
            <a:r>
              <a:rPr lang="ru-RU" kern="100" dirty="0">
                <a:solidFill>
                  <a:srgbClr val="00000A"/>
                </a:solidFill>
                <a:effectLst/>
                <a:latin typeface="Times New Roman" panose="02020603050405020304" pitchFamily="18" charset="0"/>
                <a:ea typeface="MS Mincho"/>
                <a:cs typeface="Times New Roman" panose="02020603050405020304" pitchFamily="18" charset="0"/>
              </a:rPr>
              <a:t> ≠ 0). Отсюда следует важное свойство спектра последовательности прямоугольных импульсов — в нем отсутствуют (имеют нулевые амплитуды) гармоники с номерами, кратными скважности.</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Рисунок 2"/>
          <p:cNvPicPr/>
          <p:nvPr/>
        </p:nvPicPr>
        <p:blipFill>
          <a:blip r:embed="rId2"/>
          <a:stretch>
            <a:fillRect/>
          </a:stretch>
        </p:blipFill>
        <p:spPr>
          <a:xfrm>
            <a:off x="4443412" y="2065096"/>
            <a:ext cx="3082925" cy="1791335"/>
          </a:xfrm>
          <a:prstGeom prst="rect">
            <a:avLst/>
          </a:prstGeom>
        </p:spPr>
      </p:pic>
      <p:sp>
        <p:nvSpPr>
          <p:cNvPr id="4" name="Прямоугольник 3"/>
          <p:cNvSpPr/>
          <p:nvPr/>
        </p:nvSpPr>
        <p:spPr>
          <a:xfrm>
            <a:off x="790573" y="4141569"/>
            <a:ext cx="10525125" cy="981423"/>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Расстояние по частоте между соседними гармониками равно частоте следования импульсов - 2</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π</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T</a:t>
            </a:r>
            <a:r>
              <a:rPr lang="ru-RU" kern="100" dirty="0">
                <a:solidFill>
                  <a:srgbClr val="00000A"/>
                </a:solidFill>
                <a:effectLst/>
                <a:latin typeface="Times New Roman" panose="02020603050405020304" pitchFamily="18" charset="0"/>
                <a:ea typeface="MS Mincho"/>
                <a:cs typeface="Times New Roman" panose="02020603050405020304" pitchFamily="18" charset="0"/>
              </a:rPr>
              <a:t>. Ширина лепестков спектра, измеренная в единицах частоты, равна 2</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π</a:t>
            </a:r>
            <a:r>
              <a:rPr lang="ru-RU" kern="100" dirty="0">
                <a:solidFill>
                  <a:srgbClr val="00000A"/>
                </a:solidFill>
                <a:effectLst/>
                <a:latin typeface="Times New Roman" panose="02020603050405020304" pitchFamily="18" charset="0"/>
                <a:ea typeface="MS Mincho"/>
                <a:cs typeface="Times New Roman" panose="02020603050405020304" pitchFamily="18" charset="0"/>
              </a:rPr>
              <a:t>/</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τ</a:t>
            </a:r>
            <a:r>
              <a:rPr lang="ru-RU" kern="100" dirty="0">
                <a:solidFill>
                  <a:srgbClr val="00000A"/>
                </a:solidFill>
                <a:effectLst/>
                <a:latin typeface="Times New Roman" panose="02020603050405020304" pitchFamily="18" charset="0"/>
                <a:ea typeface="MS Mincho"/>
                <a:cs typeface="Times New Roman" panose="02020603050405020304" pitchFamily="18" charset="0"/>
              </a:rPr>
              <a:t>, т. е. обратно пропорциональна длительности импульсов. Это проявление общего закона — чем короче сигнал, тем шире его спектр.</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79506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85774" y="432673"/>
            <a:ext cx="10791825" cy="1380378"/>
          </a:xfrm>
          <a:prstGeom prst="rect">
            <a:avLst/>
          </a:prstGeom>
        </p:spPr>
        <p:txBody>
          <a:bodyPr wrap="square">
            <a:spAutoFit/>
          </a:bodyPr>
          <a:lstStyle/>
          <a:p>
            <a:pPr indent="450215" algn="just">
              <a:lnSpc>
                <a:spcPct val="107000"/>
              </a:lnSpc>
              <a:spcAft>
                <a:spcPts val="800"/>
              </a:spcAft>
            </a:pPr>
            <a:r>
              <a:rPr lang="ru-RU" b="1" kern="100" dirty="0">
                <a:solidFill>
                  <a:srgbClr val="00000A"/>
                </a:solidFill>
                <a:effectLst/>
                <a:latin typeface="Times New Roman" panose="02020603050405020304" pitchFamily="18" charset="0"/>
                <a:ea typeface="MS Mincho"/>
                <a:cs typeface="Times New Roman" panose="02020603050405020304" pitchFamily="18" charset="0"/>
              </a:rPr>
              <a:t>Меандр</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Важным частным случаем предыдущего сигнала является меандр - последовательность прямоугольных импульсов со скважностью, равной двум, когда длительности импульсов и промежутков между ними становятся равными.</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Рисунок 2"/>
          <p:cNvPicPr/>
          <p:nvPr/>
        </p:nvPicPr>
        <p:blipFill>
          <a:blip r:embed="rId2"/>
          <a:stretch>
            <a:fillRect/>
          </a:stretch>
        </p:blipFill>
        <p:spPr>
          <a:xfrm>
            <a:off x="4344987" y="1660813"/>
            <a:ext cx="2797175" cy="1419860"/>
          </a:xfrm>
          <a:prstGeom prst="rect">
            <a:avLst/>
          </a:prstGeom>
        </p:spPr>
      </p:pic>
      <p:sp>
        <p:nvSpPr>
          <p:cNvPr id="4" name="Прямоугольник 3"/>
          <p:cNvSpPr/>
          <p:nvPr/>
        </p:nvSpPr>
        <p:spPr>
          <a:xfrm>
            <a:off x="485774" y="3043555"/>
            <a:ext cx="4911666" cy="388696"/>
          </a:xfrm>
          <a:prstGeom prst="rect">
            <a:avLst/>
          </a:prstGeom>
        </p:spPr>
        <p:txBody>
          <a:bodyPr wrap="non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Подставив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q</a:t>
            </a:r>
            <a:r>
              <a:rPr lang="ru-RU" kern="100" dirty="0">
                <a:solidFill>
                  <a:srgbClr val="00000A"/>
                </a:solidFill>
                <a:effectLst/>
                <a:latin typeface="Times New Roman" panose="02020603050405020304" pitchFamily="18" charset="0"/>
                <a:ea typeface="MS Mincho"/>
                <a:cs typeface="Times New Roman" panose="02020603050405020304" pitchFamily="18" charset="0"/>
              </a:rPr>
              <a:t> = 2 в формулу для </a:t>
            </a:r>
            <a:r>
              <a:rPr lang="en-US" i="1" kern="100" dirty="0" err="1">
                <a:solidFill>
                  <a:srgbClr val="00000A"/>
                </a:solidFill>
                <a:effectLst/>
                <a:latin typeface="Times New Roman" panose="02020603050405020304" pitchFamily="18" charset="0"/>
                <a:ea typeface="MS Mincho"/>
                <a:cs typeface="Times New Roman" panose="02020603050405020304" pitchFamily="18" charset="0"/>
              </a:rPr>
              <a:t>a</a:t>
            </a:r>
            <a:r>
              <a:rPr lang="en-US" kern="100" baseline="-25000" dirty="0" err="1">
                <a:solidFill>
                  <a:srgbClr val="00000A"/>
                </a:solidFill>
                <a:effectLst/>
                <a:latin typeface="Times New Roman" panose="02020603050405020304" pitchFamily="18" charset="0"/>
                <a:ea typeface="MS Mincho"/>
                <a:cs typeface="Times New Roman" panose="02020603050405020304" pitchFamily="18" charset="0"/>
              </a:rPr>
              <a:t>k</a:t>
            </a:r>
            <a:r>
              <a:rPr lang="ru-RU" kern="100" dirty="0">
                <a:solidFill>
                  <a:srgbClr val="00000A"/>
                </a:solidFill>
                <a:effectLst/>
                <a:latin typeface="Times New Roman" panose="02020603050405020304" pitchFamily="18" charset="0"/>
                <a:ea typeface="MS Mincho"/>
                <a:cs typeface="Times New Roman" panose="02020603050405020304" pitchFamily="18" charset="0"/>
              </a:rPr>
              <a:t>, получим</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Рисунок 4"/>
          <p:cNvPicPr/>
          <p:nvPr/>
        </p:nvPicPr>
        <p:blipFill>
          <a:blip r:embed="rId3"/>
          <a:stretch>
            <a:fillRect/>
          </a:stretch>
        </p:blipFill>
        <p:spPr>
          <a:xfrm>
            <a:off x="4063999" y="3384626"/>
            <a:ext cx="4003675" cy="1498650"/>
          </a:xfrm>
          <a:prstGeom prst="rect">
            <a:avLst/>
          </a:prstGeom>
        </p:spPr>
      </p:pic>
      <p:sp>
        <p:nvSpPr>
          <p:cNvPr id="6" name="Прямоугольник 5"/>
          <p:cNvSpPr/>
          <p:nvPr/>
        </p:nvSpPr>
        <p:spPr>
          <a:xfrm>
            <a:off x="485774" y="5003826"/>
            <a:ext cx="10791825" cy="1084015"/>
          </a:xfrm>
          <a:prstGeom prst="rect">
            <a:avLst/>
          </a:prstGeom>
        </p:spPr>
        <p:txBody>
          <a:bodyPr wrap="square">
            <a:spAutoFit/>
          </a:bodyPr>
          <a:lstStyle/>
          <a:p>
            <a:pPr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Здесь </a:t>
            </a:r>
            <a:r>
              <a:rPr lang="ru-RU" i="1" kern="100" dirty="0">
                <a:solidFill>
                  <a:srgbClr val="00000A"/>
                </a:solidFill>
                <a:effectLst/>
                <a:latin typeface="Times New Roman" panose="02020603050405020304" pitchFamily="18" charset="0"/>
                <a:ea typeface="MS Mincho"/>
                <a:cs typeface="Times New Roman" panose="02020603050405020304" pitchFamily="18" charset="0"/>
              </a:rPr>
              <a:t>m</a:t>
            </a:r>
            <a:r>
              <a:rPr lang="ru-RU" kern="100" dirty="0">
                <a:solidFill>
                  <a:srgbClr val="00000A"/>
                </a:solidFill>
                <a:effectLst/>
                <a:latin typeface="Times New Roman" panose="02020603050405020304" pitchFamily="18" charset="0"/>
                <a:ea typeface="MS Mincho"/>
                <a:cs typeface="Times New Roman" panose="02020603050405020304" pitchFamily="18" charset="0"/>
              </a:rPr>
              <a:t> — произвольное целое число.</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Таким образом, в спектре меандра присутствуют только нечетные гармоники. Это согласуется с общим правилом, приведенным выше. </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Рисунок 6"/>
          <p:cNvPicPr/>
          <p:nvPr/>
        </p:nvPicPr>
        <p:blipFill>
          <a:blip r:embed="rId4"/>
          <a:stretch>
            <a:fillRect/>
          </a:stretch>
        </p:blipFill>
        <p:spPr>
          <a:xfrm>
            <a:off x="1524000" y="3694230"/>
            <a:ext cx="1633837" cy="540019"/>
          </a:xfrm>
          <a:prstGeom prst="rect">
            <a:avLst/>
          </a:prstGeom>
        </p:spPr>
      </p:pic>
    </p:spTree>
    <p:extLst>
      <p:ext uri="{BB962C8B-B14F-4D97-AF65-F5344CB8AC3E}">
        <p14:creationId xmlns:p14="http://schemas.microsoft.com/office/powerpoint/2010/main" val="1229081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42950" y="629335"/>
            <a:ext cx="10706100" cy="646331"/>
          </a:xfrm>
          <a:prstGeom prst="rect">
            <a:avLst/>
          </a:prstGeom>
        </p:spPr>
        <p:txBody>
          <a:bodyPr wrap="square">
            <a:spAutoFit/>
          </a:bodyPr>
          <a:lstStyle/>
          <a:p>
            <a:r>
              <a:rPr lang="ru-RU" kern="100" dirty="0">
                <a:solidFill>
                  <a:srgbClr val="00000A"/>
                </a:solidFill>
                <a:effectLst/>
                <a:latin typeface="Times New Roman" panose="02020603050405020304" pitchFamily="18" charset="0"/>
                <a:ea typeface="MS Mincho"/>
                <a:cs typeface="Times New Roman" panose="02020603050405020304" pitchFamily="18" charset="0"/>
              </a:rPr>
              <a:t>Представление меандра в виде ряда Фурье для меандра с учетом этого может быть записано следующим образом:</a:t>
            </a:r>
            <a:endParaRPr lang="ru-RU" dirty="0"/>
          </a:p>
        </p:txBody>
      </p:sp>
      <p:pic>
        <p:nvPicPr>
          <p:cNvPr id="3" name="Рисунок 2"/>
          <p:cNvPicPr/>
          <p:nvPr/>
        </p:nvPicPr>
        <p:blipFill>
          <a:blip r:embed="rId2"/>
          <a:stretch>
            <a:fillRect/>
          </a:stretch>
        </p:blipFill>
        <p:spPr>
          <a:xfrm>
            <a:off x="3783012" y="1275665"/>
            <a:ext cx="5094288" cy="543609"/>
          </a:xfrm>
          <a:prstGeom prst="rect">
            <a:avLst/>
          </a:prstGeom>
        </p:spPr>
      </p:pic>
      <p:sp>
        <p:nvSpPr>
          <p:cNvPr id="4" name="Прямоугольник 3"/>
          <p:cNvSpPr/>
          <p:nvPr/>
        </p:nvSpPr>
        <p:spPr>
          <a:xfrm>
            <a:off x="742950" y="2080498"/>
            <a:ext cx="4505325" cy="2269467"/>
          </a:xfrm>
          <a:prstGeom prst="rect">
            <a:avLst/>
          </a:prstGeom>
        </p:spPr>
        <p:txBody>
          <a:bodyPr wrap="square">
            <a:spAutoFit/>
          </a:bodyPr>
          <a:lstStyle/>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Гармонические составляющие, из которых складывается меандр, имеют амплитуды, обратно пропорциональные номерам гармоник, и чередующиеся знаки.</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ru-RU" kern="100" dirty="0">
                <a:solidFill>
                  <a:srgbClr val="00000A"/>
                </a:solidFill>
                <a:effectLst/>
                <a:latin typeface="Times New Roman" panose="02020603050405020304" pitchFamily="18" charset="0"/>
                <a:ea typeface="MS Mincho"/>
                <a:cs typeface="Times New Roman" panose="02020603050405020304" pitchFamily="18" charset="0"/>
              </a:rPr>
              <a:t>Полезно посмотреть на примере меандра, как складывается заданный сигнал из отдельных гармоник</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Рисунок 4"/>
          <p:cNvPicPr/>
          <p:nvPr/>
        </p:nvPicPr>
        <p:blipFill>
          <a:blip r:embed="rId3"/>
          <a:stretch>
            <a:fillRect/>
          </a:stretch>
        </p:blipFill>
        <p:spPr>
          <a:xfrm>
            <a:off x="6620827" y="2080498"/>
            <a:ext cx="4104323" cy="3882152"/>
          </a:xfrm>
          <a:prstGeom prst="rect">
            <a:avLst/>
          </a:prstGeom>
        </p:spPr>
      </p:pic>
    </p:spTree>
    <p:extLst>
      <p:ext uri="{BB962C8B-B14F-4D97-AF65-F5344CB8AC3E}">
        <p14:creationId xmlns:p14="http://schemas.microsoft.com/office/powerpoint/2010/main" val="1617948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p:nvPr/>
        </p:nvPicPr>
        <p:blipFill>
          <a:blip r:embed="rId2"/>
          <a:stretch>
            <a:fillRect/>
          </a:stretch>
        </p:blipFill>
        <p:spPr>
          <a:xfrm>
            <a:off x="1935162" y="1086485"/>
            <a:ext cx="8408988" cy="4504690"/>
          </a:xfrm>
          <a:prstGeom prst="rect">
            <a:avLst/>
          </a:prstGeom>
        </p:spPr>
      </p:pic>
    </p:spTree>
    <p:extLst>
      <p:ext uri="{BB962C8B-B14F-4D97-AF65-F5344CB8AC3E}">
        <p14:creationId xmlns:p14="http://schemas.microsoft.com/office/powerpoint/2010/main" val="4273240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p:nvPr/>
        </p:nvPicPr>
        <p:blipFill>
          <a:blip r:embed="rId2"/>
          <a:stretch>
            <a:fillRect/>
          </a:stretch>
        </p:blipFill>
        <p:spPr>
          <a:xfrm>
            <a:off x="1878012" y="290830"/>
            <a:ext cx="8027988" cy="1137920"/>
          </a:xfrm>
          <a:prstGeom prst="rect">
            <a:avLst/>
          </a:prstGeom>
        </p:spPr>
      </p:pic>
      <p:pic>
        <p:nvPicPr>
          <p:cNvPr id="3" name="Рисунок 2"/>
          <p:cNvPicPr/>
          <p:nvPr/>
        </p:nvPicPr>
        <p:blipFill>
          <a:blip r:embed="rId3"/>
          <a:stretch>
            <a:fillRect/>
          </a:stretch>
        </p:blipFill>
        <p:spPr>
          <a:xfrm>
            <a:off x="1878012" y="1428750"/>
            <a:ext cx="8027988" cy="1431290"/>
          </a:xfrm>
          <a:prstGeom prst="rect">
            <a:avLst/>
          </a:prstGeom>
        </p:spPr>
      </p:pic>
      <p:pic>
        <p:nvPicPr>
          <p:cNvPr id="4" name="Рисунок 3"/>
          <p:cNvPicPr/>
          <p:nvPr/>
        </p:nvPicPr>
        <p:blipFill>
          <a:blip r:embed="rId4"/>
          <a:stretch>
            <a:fillRect/>
          </a:stretch>
        </p:blipFill>
        <p:spPr>
          <a:xfrm>
            <a:off x="1878012" y="2941320"/>
            <a:ext cx="8027988" cy="1478280"/>
          </a:xfrm>
          <a:prstGeom prst="rect">
            <a:avLst/>
          </a:prstGeom>
        </p:spPr>
      </p:pic>
      <p:pic>
        <p:nvPicPr>
          <p:cNvPr id="5" name="Рисунок 4"/>
          <p:cNvPicPr/>
          <p:nvPr/>
        </p:nvPicPr>
        <p:blipFill>
          <a:blip r:embed="rId5"/>
          <a:stretch>
            <a:fillRect/>
          </a:stretch>
        </p:blipFill>
        <p:spPr>
          <a:xfrm>
            <a:off x="3600926" y="4419600"/>
            <a:ext cx="4582160" cy="2343150"/>
          </a:xfrm>
          <a:prstGeom prst="rect">
            <a:avLst/>
          </a:prstGeom>
        </p:spPr>
      </p:pic>
    </p:spTree>
    <p:extLst>
      <p:ext uri="{BB962C8B-B14F-4D97-AF65-F5344CB8AC3E}">
        <p14:creationId xmlns:p14="http://schemas.microsoft.com/office/powerpoint/2010/main" val="4091943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p:nvPr/>
        </p:nvPicPr>
        <p:blipFill>
          <a:blip r:embed="rId2"/>
          <a:stretch>
            <a:fillRect/>
          </a:stretch>
        </p:blipFill>
        <p:spPr>
          <a:xfrm>
            <a:off x="2076450" y="781050"/>
            <a:ext cx="7953375" cy="5086349"/>
          </a:xfrm>
          <a:prstGeom prst="rect">
            <a:avLst/>
          </a:prstGeom>
        </p:spPr>
      </p:pic>
    </p:spTree>
    <p:extLst>
      <p:ext uri="{BB962C8B-B14F-4D97-AF65-F5344CB8AC3E}">
        <p14:creationId xmlns:p14="http://schemas.microsoft.com/office/powerpoint/2010/main" val="4115183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p:nvPr/>
        </p:nvPicPr>
        <p:blipFill>
          <a:blip r:embed="rId2"/>
          <a:stretch>
            <a:fillRect/>
          </a:stretch>
        </p:blipFill>
        <p:spPr>
          <a:xfrm>
            <a:off x="2105026" y="457200"/>
            <a:ext cx="6570662" cy="1658620"/>
          </a:xfrm>
          <a:prstGeom prst="rect">
            <a:avLst/>
          </a:prstGeom>
        </p:spPr>
      </p:pic>
      <p:pic>
        <p:nvPicPr>
          <p:cNvPr id="3" name="Рисунок 2"/>
          <p:cNvPicPr/>
          <p:nvPr/>
        </p:nvPicPr>
        <p:blipFill>
          <a:blip r:embed="rId3"/>
          <a:stretch>
            <a:fillRect/>
          </a:stretch>
        </p:blipFill>
        <p:spPr>
          <a:xfrm>
            <a:off x="2038350" y="2008663"/>
            <a:ext cx="6637338" cy="1458437"/>
          </a:xfrm>
          <a:prstGeom prst="rect">
            <a:avLst/>
          </a:prstGeom>
        </p:spPr>
      </p:pic>
      <p:pic>
        <p:nvPicPr>
          <p:cNvPr id="4" name="Рисунок 3"/>
          <p:cNvPicPr/>
          <p:nvPr/>
        </p:nvPicPr>
        <p:blipFill>
          <a:blip r:embed="rId4"/>
          <a:stretch>
            <a:fillRect/>
          </a:stretch>
        </p:blipFill>
        <p:spPr>
          <a:xfrm>
            <a:off x="3152774" y="3859846"/>
            <a:ext cx="4695825" cy="2179003"/>
          </a:xfrm>
          <a:prstGeom prst="rect">
            <a:avLst/>
          </a:prstGeom>
        </p:spPr>
      </p:pic>
    </p:spTree>
    <p:extLst>
      <p:ext uri="{BB962C8B-B14F-4D97-AF65-F5344CB8AC3E}">
        <p14:creationId xmlns:p14="http://schemas.microsoft.com/office/powerpoint/2010/main" val="1080621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p:nvPr/>
        </p:nvPicPr>
        <p:blipFill>
          <a:blip r:embed="rId2"/>
          <a:stretch>
            <a:fillRect/>
          </a:stretch>
        </p:blipFill>
        <p:spPr>
          <a:xfrm>
            <a:off x="1525587" y="644207"/>
            <a:ext cx="7294563" cy="3165793"/>
          </a:xfrm>
          <a:prstGeom prst="rect">
            <a:avLst/>
          </a:prstGeom>
        </p:spPr>
      </p:pic>
      <p:pic>
        <p:nvPicPr>
          <p:cNvPr id="3" name="Рисунок 2"/>
          <p:cNvPicPr>
            <a:picLocks noChangeAspect="1"/>
          </p:cNvPicPr>
          <p:nvPr/>
        </p:nvPicPr>
        <p:blipFill>
          <a:blip r:embed="rId3"/>
          <a:stretch>
            <a:fillRect/>
          </a:stretch>
        </p:blipFill>
        <p:spPr>
          <a:xfrm>
            <a:off x="5172868" y="3552825"/>
            <a:ext cx="4283382" cy="2900362"/>
          </a:xfrm>
          <a:prstGeom prst="rect">
            <a:avLst/>
          </a:prstGeom>
        </p:spPr>
      </p:pic>
    </p:spTree>
    <p:extLst>
      <p:ext uri="{BB962C8B-B14F-4D97-AF65-F5344CB8AC3E}">
        <p14:creationId xmlns:p14="http://schemas.microsoft.com/office/powerpoint/2010/main" val="1967822340"/>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966</TotalTime>
  <Words>2727</Words>
  <Application>Microsoft Office PowerPoint</Application>
  <PresentationFormat>Широкоэкранный</PresentationFormat>
  <Paragraphs>101</Paragraphs>
  <Slides>45</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45</vt:i4>
      </vt:variant>
    </vt:vector>
  </HeadingPairs>
  <TitlesOfParts>
    <vt:vector size="51" baseType="lpstr">
      <vt:lpstr>Arial</vt:lpstr>
      <vt:lpstr>Calibri</vt:lpstr>
      <vt:lpstr>Calibri Light</vt:lpstr>
      <vt:lpstr>Cambria Math</vt:lpstr>
      <vt:lpstr>Times New Roman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Алексей Королев</dc:creator>
  <cp:lastModifiedBy>Aleksey Korolev</cp:lastModifiedBy>
  <cp:revision>50</cp:revision>
  <dcterms:created xsi:type="dcterms:W3CDTF">2023-09-06T06:02:29Z</dcterms:created>
  <dcterms:modified xsi:type="dcterms:W3CDTF">2024-09-11T21:16:08Z</dcterms:modified>
</cp:coreProperties>
</file>